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6"/>
  </p:notesMasterIdLst>
  <p:sldIdLst>
    <p:sldId id="270" r:id="rId2"/>
    <p:sldId id="273" r:id="rId3"/>
    <p:sldId id="281" r:id="rId4"/>
    <p:sldId id="259" r:id="rId5"/>
    <p:sldId id="277" r:id="rId6"/>
    <p:sldId id="257" r:id="rId7"/>
    <p:sldId id="271" r:id="rId8"/>
    <p:sldId id="279" r:id="rId9"/>
    <p:sldId id="290" r:id="rId10"/>
    <p:sldId id="287" r:id="rId11"/>
    <p:sldId id="282" r:id="rId12"/>
    <p:sldId id="288" r:id="rId13"/>
    <p:sldId id="276" r:id="rId14"/>
    <p:sldId id="285" r:id="rId15"/>
    <p:sldId id="283" r:id="rId16"/>
    <p:sldId id="284" r:id="rId17"/>
    <p:sldId id="292" r:id="rId18"/>
    <p:sldId id="258" r:id="rId19"/>
    <p:sldId id="261" r:id="rId20"/>
    <p:sldId id="294" r:id="rId21"/>
    <p:sldId id="262" r:id="rId22"/>
    <p:sldId id="263" r:id="rId23"/>
    <p:sldId id="296" r:id="rId24"/>
    <p:sldId id="274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5" d="100"/>
          <a:sy n="65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Datos%20Eurostat\Gasto%20social%20pa&#237;ses%202007-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Encuentro%20Envejecimiento%20Bantierra\Impuestos%20y%20Gasto%20social%20pa&#237;ses%202007-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Encuentro%20Envejecimiento%20Bantierra\Impuestos%20y%20Gasto%20social%20pa&#237;ses%202007-20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Encuentro%20Envejecimiento%20Bantierra\Impuestos%20y%20Gasto%20social%20pa&#237;ses%202007-201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%20Social%20y%20Desigualdad%20pa&#237;s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%20Social%20y%20Desigualdad%20pa&#237;s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%20Social%20y%20Desigualdad%20pa&#237;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%20Social%20y%20Desigualdad%20pa&#237;s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%20Social%20y%20Desigualdad%20pa&#237;s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Impuestos%20OCD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Gasto%20social%20Espa&#241;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dres\Documents\Estado%20de%20Bienestar\Encuentro%20Envejecimiento%20Bantierra\Impuestos%20y%20Gasto%20social%20pa&#237;ses%202007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err="1"/>
              <a:t>Gráfico</a:t>
            </a:r>
            <a:r>
              <a:rPr lang="en-US" sz="2000" b="1" i="0" baseline="0" dirty="0"/>
              <a:t> 1. </a:t>
            </a:r>
            <a:r>
              <a:rPr lang="en-US" sz="2000" b="1" i="0" baseline="0" dirty="0" err="1"/>
              <a:t>Evolución</a:t>
            </a:r>
            <a:r>
              <a:rPr lang="en-US" sz="2000" b="1" i="0" baseline="0" dirty="0"/>
              <a:t> del </a:t>
            </a:r>
            <a:r>
              <a:rPr lang="en-US" sz="2000" b="1" i="0" baseline="0" dirty="0" err="1"/>
              <a:t>gasto</a:t>
            </a:r>
            <a:r>
              <a:rPr lang="en-US" sz="2000" b="1" i="0" baseline="0" dirty="0"/>
              <a:t> </a:t>
            </a:r>
            <a:r>
              <a:rPr lang="en-US" sz="2000" b="1" i="0" baseline="0" dirty="0" err="1"/>
              <a:t>público</a:t>
            </a:r>
            <a:r>
              <a:rPr lang="en-US" sz="2000" b="1" i="0" baseline="0" dirty="0"/>
              <a:t> social en </a:t>
            </a:r>
            <a:r>
              <a:rPr lang="en-US" sz="2000" b="1" i="0" baseline="0" dirty="0" err="1"/>
              <a:t>España</a:t>
            </a:r>
            <a:r>
              <a:rPr lang="en-US" sz="2000" b="1" i="0" baseline="0" dirty="0"/>
              <a:t> </a:t>
            </a:r>
            <a:endParaRPr lang="en-US" sz="2000" b="1" i="0" baseline="0" dirty="0" smtClean="0"/>
          </a:p>
          <a:p>
            <a:pPr>
              <a:defRPr/>
            </a:pPr>
            <a:r>
              <a:rPr lang="en-US" sz="2000" b="1" i="0" baseline="0" dirty="0" smtClean="0"/>
              <a:t>(</a:t>
            </a:r>
            <a:r>
              <a:rPr lang="en-US" sz="2000" b="1" i="0" baseline="0" dirty="0"/>
              <a:t>en </a:t>
            </a:r>
            <a:r>
              <a:rPr lang="en-US" sz="2000" b="1" i="0" baseline="0" dirty="0" smtClean="0"/>
              <a:t>% </a:t>
            </a:r>
            <a:r>
              <a:rPr lang="en-US" sz="2000" b="1" i="0" baseline="0" dirty="0"/>
              <a:t>del PIB)</a:t>
            </a:r>
          </a:p>
        </c:rich>
      </c:tx>
      <c:layout>
        <c:manualLayout>
          <c:xMode val="edge"/>
          <c:yMode val="edge"/>
          <c:x val="0.1675913844917960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384441385941781E-2"/>
          <c:y val="9.0816291115180706E-2"/>
          <c:w val="0.94959659515690331"/>
          <c:h val="0.852673445705888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'GS histórico'!$C$1:$C$2</c:f>
              <c:strCache>
                <c:ptCount val="1"/>
                <c:pt idx="0">
                  <c:v>Fuente: Cuentas AA.PP.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00000"/>
              </a:solidFill>
            </a:ln>
          </c:spPr>
          <c:invertIfNegative val="0"/>
          <c:cat>
            <c:numRef>
              <c:f>'GS histórico'!$A$3:$A$34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'GS histórico'!$C$3:$C$34</c:f>
              <c:numCache>
                <c:formatCode>General</c:formatCode>
                <c:ptCount val="32"/>
                <c:pt idx="20" formatCode="0.0">
                  <c:v>22.6441363566368</c:v>
                </c:pt>
                <c:pt idx="21" formatCode="0.0">
                  <c:v>22.2308446392327</c:v>
                </c:pt>
                <c:pt idx="22" formatCode="0.0">
                  <c:v>22.47627040087319</c:v>
                </c:pt>
                <c:pt idx="23" formatCode="0.0">
                  <c:v>22.500581037490299</c:v>
                </c:pt>
                <c:pt idx="24" formatCode="0.0">
                  <c:v>22.875237431860889</c:v>
                </c:pt>
                <c:pt idx="25" formatCode="0.0">
                  <c:v>22.857083156457012</c:v>
                </c:pt>
                <c:pt idx="26" formatCode="0.0">
                  <c:v>22.800739081951377</c:v>
                </c:pt>
                <c:pt idx="27" formatCode="0.0">
                  <c:v>23.130176677640005</c:v>
                </c:pt>
                <c:pt idx="28" formatCode="0.0">
                  <c:v>24.673614960804411</c:v>
                </c:pt>
                <c:pt idx="29" formatCode="0.0">
                  <c:v>28.21580961051929</c:v>
                </c:pt>
                <c:pt idx="30" formatCode="0.0">
                  <c:v>28.5</c:v>
                </c:pt>
                <c:pt idx="31" formatCode="0.0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362432"/>
        <c:axId val="135363968"/>
      </c:barChart>
      <c:lineChart>
        <c:grouping val="standard"/>
        <c:varyColors val="0"/>
        <c:ser>
          <c:idx val="0"/>
          <c:order val="0"/>
          <c:tx>
            <c:strRef>
              <c:f>'GS histórico'!$B$1:$B$2</c:f>
              <c:strCache>
                <c:ptCount val="1"/>
                <c:pt idx="0">
                  <c:v>Fuente: OCDE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'GS histórico'!$A$3:$A$34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'GS histórico'!$B$3:$B$32</c:f>
              <c:numCache>
                <c:formatCode>0.0</c:formatCode>
                <c:ptCount val="30"/>
                <c:pt idx="0">
                  <c:v>15.5</c:v>
                </c:pt>
                <c:pt idx="1">
                  <c:v>16.7</c:v>
                </c:pt>
                <c:pt idx="2">
                  <c:v>16.7</c:v>
                </c:pt>
                <c:pt idx="3">
                  <c:v>17.399999999999999</c:v>
                </c:pt>
                <c:pt idx="4">
                  <c:v>17.2</c:v>
                </c:pt>
                <c:pt idx="5">
                  <c:v>17.8</c:v>
                </c:pt>
                <c:pt idx="6">
                  <c:v>17.5</c:v>
                </c:pt>
                <c:pt idx="7">
                  <c:v>17.399999999999999</c:v>
                </c:pt>
                <c:pt idx="8">
                  <c:v>17.899999999999999</c:v>
                </c:pt>
                <c:pt idx="9">
                  <c:v>18.100000000000001</c:v>
                </c:pt>
                <c:pt idx="10">
                  <c:v>19.899999999999999</c:v>
                </c:pt>
                <c:pt idx="11">
                  <c:v>20.7</c:v>
                </c:pt>
                <c:pt idx="12">
                  <c:v>21.8</c:v>
                </c:pt>
                <c:pt idx="13">
                  <c:v>23.1</c:v>
                </c:pt>
                <c:pt idx="14">
                  <c:v>22</c:v>
                </c:pt>
                <c:pt idx="15">
                  <c:v>21.4</c:v>
                </c:pt>
                <c:pt idx="16">
                  <c:v>21.3</c:v>
                </c:pt>
                <c:pt idx="17">
                  <c:v>20.7</c:v>
                </c:pt>
                <c:pt idx="18">
                  <c:v>20.6</c:v>
                </c:pt>
                <c:pt idx="19">
                  <c:v>20.399999999999999</c:v>
                </c:pt>
                <c:pt idx="20">
                  <c:v>20.399999999999999</c:v>
                </c:pt>
                <c:pt idx="21">
                  <c:v>20.100000000000001</c:v>
                </c:pt>
                <c:pt idx="22">
                  <c:v>20.399999999999999</c:v>
                </c:pt>
                <c:pt idx="23">
                  <c:v>21</c:v>
                </c:pt>
                <c:pt idx="24">
                  <c:v>21.2</c:v>
                </c:pt>
                <c:pt idx="25">
                  <c:v>21.4</c:v>
                </c:pt>
                <c:pt idx="26">
                  <c:v>21.4</c:v>
                </c:pt>
                <c:pt idx="27">
                  <c:v>21.6</c:v>
                </c:pt>
                <c:pt idx="28">
                  <c:v>22.9</c:v>
                </c:pt>
                <c:pt idx="29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362432"/>
        <c:axId val="135363968"/>
      </c:lineChart>
      <c:catAx>
        <c:axId val="13536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s-ES"/>
          </a:p>
        </c:txPr>
        <c:crossAx val="135363968"/>
        <c:crosses val="autoZero"/>
        <c:auto val="1"/>
        <c:lblAlgn val="ctr"/>
        <c:lblOffset val="100"/>
        <c:noMultiLvlLbl val="0"/>
      </c:catAx>
      <c:valAx>
        <c:axId val="135363968"/>
        <c:scaling>
          <c:orientation val="minMax"/>
        </c:scaling>
        <c:delete val="0"/>
        <c:axPos val="l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353624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7.9190898228622464E-2"/>
          <c:y val="0.78810524551458705"/>
          <c:w val="0.20627186323519009"/>
          <c:h val="0.13821874922383071"/>
        </c:manualLayout>
      </c:layout>
      <c:overlay val="1"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Gráfico</a:t>
            </a:r>
            <a:r>
              <a:rPr lang="es-ES" baseline="0" dirty="0"/>
              <a:t> </a:t>
            </a:r>
            <a:r>
              <a:rPr lang="es-ES" baseline="0" dirty="0" smtClean="0"/>
              <a:t>10. </a:t>
            </a:r>
            <a:r>
              <a:rPr lang="es-ES" baseline="0" dirty="0"/>
              <a:t>Crecimiento del gasto público social 2007-2010 (en % del PIB)</a:t>
            </a:r>
            <a:endParaRPr lang="es-ES" dirty="0"/>
          </a:p>
        </c:rich>
      </c:tx>
      <c:layout>
        <c:manualLayout>
          <c:xMode val="edge"/>
          <c:yMode val="edge"/>
          <c:x val="0.12716783202498838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Hoja1!$L$23</c:f>
              <c:strCache>
                <c:ptCount val="1"/>
                <c:pt idx="0">
                  <c:v>Salud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Hoja1!$K$24:$K$38</c:f>
              <c:strCache>
                <c:ptCount val="15"/>
                <c:pt idx="0">
                  <c:v>Irlanda</c:v>
                </c:pt>
                <c:pt idx="1">
                  <c:v>Finlandia</c:v>
                </c:pt>
                <c:pt idx="2">
                  <c:v>Dinamarca</c:v>
                </c:pt>
                <c:pt idx="3">
                  <c:v>España</c:v>
                </c:pt>
                <c:pt idx="4">
                  <c:v>Reino Unido</c:v>
                </c:pt>
                <c:pt idx="5">
                  <c:v>Portugal</c:v>
                </c:pt>
                <c:pt idx="6">
                  <c:v>Holanda</c:v>
                </c:pt>
                <c:pt idx="7">
                  <c:v>UE-27</c:v>
                </c:pt>
                <c:pt idx="8">
                  <c:v>Zona Euro </c:v>
                </c:pt>
                <c:pt idx="9">
                  <c:v>Francia</c:v>
                </c:pt>
                <c:pt idx="10">
                  <c:v>Grecia</c:v>
                </c:pt>
                <c:pt idx="11">
                  <c:v>Italia</c:v>
                </c:pt>
                <c:pt idx="12">
                  <c:v>Austria</c:v>
                </c:pt>
                <c:pt idx="13">
                  <c:v>Alemania</c:v>
                </c:pt>
                <c:pt idx="14">
                  <c:v>Suecia</c:v>
                </c:pt>
              </c:strCache>
            </c:strRef>
          </c:cat>
          <c:val>
            <c:numRef>
              <c:f>Hoja1!$L$24:$L$38</c:f>
              <c:numCache>
                <c:formatCode>#,##0.0</c:formatCode>
                <c:ptCount val="15"/>
                <c:pt idx="0">
                  <c:v>1.5999999999999976</c:v>
                </c:pt>
                <c:pt idx="1">
                  <c:v>1.3000000000000007</c:v>
                </c:pt>
                <c:pt idx="2">
                  <c:v>1</c:v>
                </c:pt>
                <c:pt idx="3">
                  <c:v>0.79999999999999982</c:v>
                </c:pt>
                <c:pt idx="4">
                  <c:v>1.0999999999999976</c:v>
                </c:pt>
                <c:pt idx="5">
                  <c:v>0.40000000000000036</c:v>
                </c:pt>
                <c:pt idx="6">
                  <c:v>1.0000000000000009</c:v>
                </c:pt>
                <c:pt idx="7">
                  <c:v>0.79999999999999982</c:v>
                </c:pt>
                <c:pt idx="8">
                  <c:v>0.70000000000000062</c:v>
                </c:pt>
                <c:pt idx="9">
                  <c:v>0.40000000000000036</c:v>
                </c:pt>
                <c:pt idx="10">
                  <c:v>0.90000000000000069</c:v>
                </c:pt>
                <c:pt idx="11">
                  <c:v>0.79999999999999982</c:v>
                </c:pt>
                <c:pt idx="12">
                  <c:v>0.59999999999999953</c:v>
                </c:pt>
                <c:pt idx="13">
                  <c:v>0.70000000000000062</c:v>
                </c:pt>
                <c:pt idx="14">
                  <c:v>0.5</c:v>
                </c:pt>
              </c:numCache>
            </c:numRef>
          </c:val>
        </c:ser>
        <c:ser>
          <c:idx val="1"/>
          <c:order val="1"/>
          <c:tx>
            <c:strRef>
              <c:f>Hoja1!$M$23</c:f>
              <c:strCache>
                <c:ptCount val="1"/>
                <c:pt idx="0">
                  <c:v>Educación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Hoja1!$K$24:$K$38</c:f>
              <c:strCache>
                <c:ptCount val="15"/>
                <c:pt idx="0">
                  <c:v>Irlanda</c:v>
                </c:pt>
                <c:pt idx="1">
                  <c:v>Finlandia</c:v>
                </c:pt>
                <c:pt idx="2">
                  <c:v>Dinamarca</c:v>
                </c:pt>
                <c:pt idx="3">
                  <c:v>España</c:v>
                </c:pt>
                <c:pt idx="4">
                  <c:v>Reino Unido</c:v>
                </c:pt>
                <c:pt idx="5">
                  <c:v>Portugal</c:v>
                </c:pt>
                <c:pt idx="6">
                  <c:v>Holanda</c:v>
                </c:pt>
                <c:pt idx="7">
                  <c:v>UE-27</c:v>
                </c:pt>
                <c:pt idx="8">
                  <c:v>Zona Euro </c:v>
                </c:pt>
                <c:pt idx="9">
                  <c:v>Francia</c:v>
                </c:pt>
                <c:pt idx="10">
                  <c:v>Grecia</c:v>
                </c:pt>
                <c:pt idx="11">
                  <c:v>Italia</c:v>
                </c:pt>
                <c:pt idx="12">
                  <c:v>Austria</c:v>
                </c:pt>
                <c:pt idx="13">
                  <c:v>Alemania</c:v>
                </c:pt>
                <c:pt idx="14">
                  <c:v>Suecia</c:v>
                </c:pt>
              </c:strCache>
            </c:strRef>
          </c:cat>
          <c:val>
            <c:numRef>
              <c:f>Hoja1!$M$24:$M$38</c:f>
              <c:numCache>
                <c:formatCode>#,##0.0</c:formatCode>
                <c:ptCount val="15"/>
                <c:pt idx="0">
                  <c:v>1.0999999999999976</c:v>
                </c:pt>
                <c:pt idx="1">
                  <c:v>0.79999999999999982</c:v>
                </c:pt>
                <c:pt idx="2">
                  <c:v>1.3999999999999977</c:v>
                </c:pt>
                <c:pt idx="3">
                  <c:v>0.5</c:v>
                </c:pt>
                <c:pt idx="4">
                  <c:v>0.79999999999999982</c:v>
                </c:pt>
                <c:pt idx="5">
                  <c:v>0.40000000000000036</c:v>
                </c:pt>
                <c:pt idx="6">
                  <c:v>0.60000000000000064</c:v>
                </c:pt>
                <c:pt idx="7">
                  <c:v>0.40000000000000036</c:v>
                </c:pt>
                <c:pt idx="8">
                  <c:v>0.40000000000000008</c:v>
                </c:pt>
                <c:pt idx="9">
                  <c:v>0.5</c:v>
                </c:pt>
                <c:pt idx="10">
                  <c:v>-0.10000000000000009</c:v>
                </c:pt>
                <c:pt idx="11">
                  <c:v>-9.9999999999999853E-2</c:v>
                </c:pt>
                <c:pt idx="12">
                  <c:v>0.5</c:v>
                </c:pt>
                <c:pt idx="13">
                  <c:v>0.4</c:v>
                </c:pt>
                <c:pt idx="14">
                  <c:v>0.30000000000000027</c:v>
                </c:pt>
              </c:numCache>
            </c:numRef>
          </c:val>
        </c:ser>
        <c:ser>
          <c:idx val="2"/>
          <c:order val="2"/>
          <c:tx>
            <c:strRef>
              <c:f>Hoja1!$N$23</c:f>
              <c:strCache>
                <c:ptCount val="1"/>
                <c:pt idx="0">
                  <c:v>Desempleo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Hoja1!$K$24:$K$38</c:f>
              <c:strCache>
                <c:ptCount val="15"/>
                <c:pt idx="0">
                  <c:v>Irlanda</c:v>
                </c:pt>
                <c:pt idx="1">
                  <c:v>Finlandia</c:v>
                </c:pt>
                <c:pt idx="2">
                  <c:v>Dinamarca</c:v>
                </c:pt>
                <c:pt idx="3">
                  <c:v>España</c:v>
                </c:pt>
                <c:pt idx="4">
                  <c:v>Reino Unido</c:v>
                </c:pt>
                <c:pt idx="5">
                  <c:v>Portugal</c:v>
                </c:pt>
                <c:pt idx="6">
                  <c:v>Holanda</c:v>
                </c:pt>
                <c:pt idx="7">
                  <c:v>UE-27</c:v>
                </c:pt>
                <c:pt idx="8">
                  <c:v>Zona Euro </c:v>
                </c:pt>
                <c:pt idx="9">
                  <c:v>Francia</c:v>
                </c:pt>
                <c:pt idx="10">
                  <c:v>Grecia</c:v>
                </c:pt>
                <c:pt idx="11">
                  <c:v>Italia</c:v>
                </c:pt>
                <c:pt idx="12">
                  <c:v>Austria</c:v>
                </c:pt>
                <c:pt idx="13">
                  <c:v>Alemania</c:v>
                </c:pt>
                <c:pt idx="14">
                  <c:v>Suecia</c:v>
                </c:pt>
              </c:strCache>
            </c:strRef>
          </c:cat>
          <c:val>
            <c:numRef>
              <c:f>Hoja1!$N$24:$N$38</c:f>
              <c:numCache>
                <c:formatCode>#,##0.0</c:formatCode>
                <c:ptCount val="15"/>
                <c:pt idx="0">
                  <c:v>2.4000000000000004</c:v>
                </c:pt>
                <c:pt idx="1">
                  <c:v>0.4</c:v>
                </c:pt>
                <c:pt idx="2">
                  <c:v>0.79999999999999982</c:v>
                </c:pt>
                <c:pt idx="3">
                  <c:v>1.6</c:v>
                </c:pt>
                <c:pt idx="4">
                  <c:v>0.2</c:v>
                </c:pt>
                <c:pt idx="5">
                  <c:v>0.10000000000000009</c:v>
                </c:pt>
                <c:pt idx="6">
                  <c:v>0.5</c:v>
                </c:pt>
                <c:pt idx="7">
                  <c:v>0.30000000000000032</c:v>
                </c:pt>
                <c:pt idx="8">
                  <c:v>0.30000000000000032</c:v>
                </c:pt>
                <c:pt idx="9">
                  <c:v>0.30000000000000027</c:v>
                </c:pt>
                <c:pt idx="10">
                  <c:v>0</c:v>
                </c:pt>
                <c:pt idx="11">
                  <c:v>0.4</c:v>
                </c:pt>
                <c:pt idx="12">
                  <c:v>0.2</c:v>
                </c:pt>
                <c:pt idx="13">
                  <c:v>0.10000000000000009</c:v>
                </c:pt>
                <c:pt idx="14">
                  <c:v>0.20000000000000021</c:v>
                </c:pt>
              </c:numCache>
            </c:numRef>
          </c:val>
        </c:ser>
        <c:ser>
          <c:idx val="3"/>
          <c:order val="3"/>
          <c:tx>
            <c:strRef>
              <c:f>Hoja1!$O$23</c:f>
              <c:strCache>
                <c:ptCount val="1"/>
                <c:pt idx="0">
                  <c:v>Prot. Social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Hoja1!$K$24:$K$38</c:f>
              <c:strCache>
                <c:ptCount val="15"/>
                <c:pt idx="0">
                  <c:v>Irlanda</c:v>
                </c:pt>
                <c:pt idx="1">
                  <c:v>Finlandia</c:v>
                </c:pt>
                <c:pt idx="2">
                  <c:v>Dinamarca</c:v>
                </c:pt>
                <c:pt idx="3">
                  <c:v>España</c:v>
                </c:pt>
                <c:pt idx="4">
                  <c:v>Reino Unido</c:v>
                </c:pt>
                <c:pt idx="5">
                  <c:v>Portugal</c:v>
                </c:pt>
                <c:pt idx="6">
                  <c:v>Holanda</c:v>
                </c:pt>
                <c:pt idx="7">
                  <c:v>UE-27</c:v>
                </c:pt>
                <c:pt idx="8">
                  <c:v>Zona Euro </c:v>
                </c:pt>
                <c:pt idx="9">
                  <c:v>Francia</c:v>
                </c:pt>
                <c:pt idx="10">
                  <c:v>Grecia</c:v>
                </c:pt>
                <c:pt idx="11">
                  <c:v>Italia</c:v>
                </c:pt>
                <c:pt idx="12">
                  <c:v>Austria</c:v>
                </c:pt>
                <c:pt idx="13">
                  <c:v>Alemania</c:v>
                </c:pt>
                <c:pt idx="14">
                  <c:v>Suecia</c:v>
                </c:pt>
              </c:strCache>
            </c:strRef>
          </c:cat>
          <c:val>
            <c:numRef>
              <c:f>Hoja1!$O$24:$O$38</c:f>
              <c:numCache>
                <c:formatCode>#,##0.0</c:formatCode>
                <c:ptCount val="15"/>
                <c:pt idx="0">
                  <c:v>3.2000000000000011</c:v>
                </c:pt>
                <c:pt idx="1">
                  <c:v>3.4999999999999987</c:v>
                </c:pt>
                <c:pt idx="2">
                  <c:v>2.5999999999999988</c:v>
                </c:pt>
                <c:pt idx="3">
                  <c:v>2.1999999999999988</c:v>
                </c:pt>
                <c:pt idx="4">
                  <c:v>2.3999999999999977</c:v>
                </c:pt>
                <c:pt idx="5">
                  <c:v>3.2999999999999985</c:v>
                </c:pt>
                <c:pt idx="6">
                  <c:v>1.9000000000000019</c:v>
                </c:pt>
                <c:pt idx="7">
                  <c:v>1.9999999999999958</c:v>
                </c:pt>
                <c:pt idx="8">
                  <c:v>2.0000000000000009</c:v>
                </c:pt>
                <c:pt idx="9">
                  <c:v>2.0999999999999988</c:v>
                </c:pt>
                <c:pt idx="10">
                  <c:v>2.1999999999999993</c:v>
                </c:pt>
                <c:pt idx="11">
                  <c:v>1.8999999999999955</c:v>
                </c:pt>
                <c:pt idx="12">
                  <c:v>1.6999999999999971</c:v>
                </c:pt>
                <c:pt idx="13">
                  <c:v>1.1000000000000041</c:v>
                </c:pt>
                <c:pt idx="14">
                  <c:v>0.30000000000000027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161920"/>
        <c:axId val="136176000"/>
      </c:barChart>
      <c:catAx>
        <c:axId val="13616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136176000"/>
        <c:crosses val="autoZero"/>
        <c:auto val="1"/>
        <c:lblAlgn val="ctr"/>
        <c:lblOffset val="100"/>
        <c:noMultiLvlLbl val="0"/>
      </c:catAx>
      <c:valAx>
        <c:axId val="13617600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#,##0.0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 b="1"/>
            </a:pPr>
            <a:endParaRPr lang="es-ES"/>
          </a:p>
        </c:txPr>
        <c:crossAx val="136161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 i="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ES" sz="2000" dirty="0" smtClean="0"/>
              <a:t>Gráfico</a:t>
            </a:r>
            <a:r>
              <a:rPr lang="es-ES" sz="2000" baseline="0" dirty="0" smtClean="0"/>
              <a:t> 11. </a:t>
            </a:r>
            <a:r>
              <a:rPr lang="es-ES" sz="2000" dirty="0" smtClean="0"/>
              <a:t>Evolución de ingresos y gastos</a:t>
            </a:r>
            <a:r>
              <a:rPr lang="es-ES" sz="2000" baseline="0" dirty="0" smtClean="0"/>
              <a:t> públicos (en % del PIB)</a:t>
            </a:r>
            <a:endParaRPr lang="es-ES" sz="2000" dirty="0"/>
          </a:p>
        </c:rich>
      </c:tx>
      <c:layout>
        <c:manualLayout>
          <c:xMode val="edge"/>
          <c:yMode val="edge"/>
          <c:x val="0.1687646857243827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441333995819119E-2"/>
          <c:y val="8.4992856124420382E-2"/>
          <c:w val="0.92871469516588223"/>
          <c:h val="0.84768150860739078"/>
        </c:manualLayout>
      </c:layout>
      <c:lineChart>
        <c:grouping val="standard"/>
        <c:varyColors val="0"/>
        <c:ser>
          <c:idx val="0"/>
          <c:order val="0"/>
          <c:tx>
            <c:strRef>
              <c:f>G.Social!$I$45</c:f>
              <c:strCache>
                <c:ptCount val="1"/>
                <c:pt idx="0">
                  <c:v>Gasto social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4"/>
              <c:layout>
                <c:manualLayout>
                  <c:x val="-5.0514182563566282E-2"/>
                  <c:y val="-3.554650236576050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G</a:t>
                    </a:r>
                    <a:r>
                      <a:rPr lang="en-US"/>
                      <a:t>asto</a:t>
                    </a:r>
                    <a:r>
                      <a:rPr lang="en-US" baseline="0"/>
                      <a:t> social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G.Social!$J$44:$N$44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G.Social!$J$45:$N$45</c:f>
              <c:numCache>
                <c:formatCode>#,##0.0</c:formatCode>
                <c:ptCount val="5"/>
                <c:pt idx="0">
                  <c:v>23.200000000000003</c:v>
                </c:pt>
                <c:pt idx="1">
                  <c:v>24.799999999999986</c:v>
                </c:pt>
                <c:pt idx="2">
                  <c:v>28.2</c:v>
                </c:pt>
                <c:pt idx="3">
                  <c:v>28.5</c:v>
                </c:pt>
                <c:pt idx="4">
                  <c:v>27.9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G.Social!$I$46</c:f>
              <c:strCache>
                <c:ptCount val="1"/>
                <c:pt idx="0">
                  <c:v>Ingresos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3.140070808005465E-2"/>
                  <c:y val="-6.482009254932798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I</a:t>
                    </a:r>
                    <a:r>
                      <a:rPr lang="en-US"/>
                      <a:t>mpuestos</a:t>
                    </a:r>
                    <a:r>
                      <a:rPr lang="en-US" baseline="0"/>
                      <a:t> y cotizaciones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G.Social!$J$44:$N$44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G.Social!$J$46:$N$46</c:f>
              <c:numCache>
                <c:formatCode>#,##0.0</c:formatCode>
                <c:ptCount val="5"/>
                <c:pt idx="0">
                  <c:v>36.800000000000004</c:v>
                </c:pt>
                <c:pt idx="1">
                  <c:v>32.700000000000003</c:v>
                </c:pt>
                <c:pt idx="2">
                  <c:v>30.4</c:v>
                </c:pt>
                <c:pt idx="3">
                  <c:v>31.9</c:v>
                </c:pt>
                <c:pt idx="4">
                  <c:v>31.1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02496"/>
        <c:axId val="136220672"/>
      </c:lineChart>
      <c:catAx>
        <c:axId val="13620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36220672"/>
        <c:crossesAt val="0"/>
        <c:auto val="1"/>
        <c:lblAlgn val="ctr"/>
        <c:lblOffset val="100"/>
        <c:noMultiLvlLbl val="0"/>
      </c:catAx>
      <c:valAx>
        <c:axId val="136220672"/>
        <c:scaling>
          <c:orientation val="minMax"/>
          <c:min val="15"/>
        </c:scaling>
        <c:delete val="0"/>
        <c:axPos val="l"/>
        <c:majorGridlines>
          <c:spPr>
            <a:ln>
              <a:solidFill>
                <a:schemeClr val="tx1"/>
              </a:solidFill>
              <a:prstDash val="sysDot"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36202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2000" b="1" i="0" baseline="0" dirty="0" smtClean="0"/>
              <a:t>Gráfico 12. Crecimiento </a:t>
            </a:r>
            <a:r>
              <a:rPr lang="es-ES" sz="2000" b="1" i="0" baseline="0" dirty="0"/>
              <a:t>de la recaudación de impuestos y </a:t>
            </a:r>
            <a:r>
              <a:rPr lang="es-ES" sz="2000" b="1" i="0" baseline="0" dirty="0" smtClean="0"/>
              <a:t>cotizaciones, 2007-2011 (</a:t>
            </a:r>
            <a:r>
              <a:rPr lang="es-ES" sz="2000" b="1" i="0" baseline="0" dirty="0"/>
              <a:t>en % del PIB)</a:t>
            </a:r>
            <a:endParaRPr lang="es-ES" sz="2000" baseline="0" dirty="0"/>
          </a:p>
        </c:rich>
      </c:tx>
      <c:layout>
        <c:manualLayout>
          <c:xMode val="edge"/>
          <c:yMode val="edge"/>
          <c:x val="0.15818281382594354"/>
          <c:y val="2.762506559445161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Impuestos!$I$5:$I$19</c:f>
              <c:strCache>
                <c:ptCount val="15"/>
                <c:pt idx="0">
                  <c:v>España</c:v>
                </c:pt>
                <c:pt idx="1">
                  <c:v>Suecia</c:v>
                </c:pt>
                <c:pt idx="2">
                  <c:v>Irlanda</c:v>
                </c:pt>
                <c:pt idx="3">
                  <c:v>Dinamarca</c:v>
                </c:pt>
                <c:pt idx="4">
                  <c:v>Zona Euro </c:v>
                </c:pt>
                <c:pt idx="5">
                  <c:v>UE-27</c:v>
                </c:pt>
                <c:pt idx="6">
                  <c:v>Italia</c:v>
                </c:pt>
                <c:pt idx="7">
                  <c:v>Holanda</c:v>
                </c:pt>
                <c:pt idx="8">
                  <c:v>Grecia</c:v>
                </c:pt>
                <c:pt idx="9">
                  <c:v>Reino Unido</c:v>
                </c:pt>
                <c:pt idx="10">
                  <c:v>Alemania</c:v>
                </c:pt>
                <c:pt idx="11">
                  <c:v>Austria</c:v>
                </c:pt>
                <c:pt idx="12">
                  <c:v>Portugal</c:v>
                </c:pt>
                <c:pt idx="13">
                  <c:v>Francia</c:v>
                </c:pt>
                <c:pt idx="14">
                  <c:v>Finlandia</c:v>
                </c:pt>
              </c:strCache>
            </c:strRef>
          </c:cat>
          <c:val>
            <c:numRef>
              <c:f>Impuestos!$J$5:$J$19</c:f>
            </c:numRef>
          </c:val>
        </c:ser>
        <c:ser>
          <c:idx val="1"/>
          <c:order val="1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400" b="1" i="0" baseline="0"/>
                    </a:pPr>
                    <a:r>
                      <a:rPr lang="en-US" sz="1400" b="1" i="0" baseline="0"/>
                      <a:t>-</a:t>
                    </a:r>
                    <a:r>
                      <a:rPr lang="en-US" sz="1400" b="1"/>
                      <a:t>5,7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51406775371955E-3"/>
                  <c:y val="-2.718245481280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652481773936849E-3"/>
                  <c:y val="-2.718261945616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Impuestos!$I$5:$I$19</c:f>
              <c:strCache>
                <c:ptCount val="15"/>
                <c:pt idx="0">
                  <c:v>España</c:v>
                </c:pt>
                <c:pt idx="1">
                  <c:v>Suecia</c:v>
                </c:pt>
                <c:pt idx="2">
                  <c:v>Irlanda</c:v>
                </c:pt>
                <c:pt idx="3">
                  <c:v>Dinamarca</c:v>
                </c:pt>
                <c:pt idx="4">
                  <c:v>Zona Euro </c:v>
                </c:pt>
                <c:pt idx="5">
                  <c:v>UE-27</c:v>
                </c:pt>
                <c:pt idx="6">
                  <c:v>Italia</c:v>
                </c:pt>
                <c:pt idx="7">
                  <c:v>Holanda</c:v>
                </c:pt>
                <c:pt idx="8">
                  <c:v>Grecia</c:v>
                </c:pt>
                <c:pt idx="9">
                  <c:v>Reino Unido</c:v>
                </c:pt>
                <c:pt idx="10">
                  <c:v>Alemania</c:v>
                </c:pt>
                <c:pt idx="11">
                  <c:v>Austria</c:v>
                </c:pt>
                <c:pt idx="12">
                  <c:v>Portugal</c:v>
                </c:pt>
                <c:pt idx="13">
                  <c:v>Francia</c:v>
                </c:pt>
                <c:pt idx="14">
                  <c:v>Finlandia</c:v>
                </c:pt>
              </c:strCache>
            </c:strRef>
          </c:cat>
          <c:val>
            <c:numRef>
              <c:f>Impuestos!$K$5:$K$19</c:f>
              <c:numCache>
                <c:formatCode>#,##0.0</c:formatCode>
                <c:ptCount val="15"/>
                <c:pt idx="0">
                  <c:v>-5.6999999999999957</c:v>
                </c:pt>
                <c:pt idx="1">
                  <c:v>-2.8999999999999977</c:v>
                </c:pt>
                <c:pt idx="2">
                  <c:v>-2.6999999999999993</c:v>
                </c:pt>
                <c:pt idx="3">
                  <c:v>-1.2000000000000028</c:v>
                </c:pt>
                <c:pt idx="4">
                  <c:v>-0.5</c:v>
                </c:pt>
                <c:pt idx="5">
                  <c:v>-0.5</c:v>
                </c:pt>
                <c:pt idx="6">
                  <c:v>-0.20000000000000284</c:v>
                </c:pt>
                <c:pt idx="7">
                  <c:v>-0.20000000000000284</c:v>
                </c:pt>
                <c:pt idx="8">
                  <c:v>0</c:v>
                </c:pt>
                <c:pt idx="9">
                  <c:v>9.9999999999994385E-2</c:v>
                </c:pt>
                <c:pt idx="10">
                  <c:v>0.10000000000000142</c:v>
                </c:pt>
                <c:pt idx="11">
                  <c:v>0.39999999999999897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670400"/>
        <c:axId val="135672192"/>
      </c:barChart>
      <c:catAx>
        <c:axId val="135670400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300" b="1" baseline="0"/>
            </a:pPr>
            <a:endParaRPr lang="es-ES"/>
          </a:p>
        </c:txPr>
        <c:crossAx val="135672192"/>
        <c:crosses val="autoZero"/>
        <c:auto val="1"/>
        <c:lblAlgn val="ctr"/>
        <c:lblOffset val="100"/>
        <c:noMultiLvlLbl val="0"/>
      </c:catAx>
      <c:valAx>
        <c:axId val="13567219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135670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2000" dirty="0" smtClean="0"/>
              <a:t>Gráfico 13. Evolución de la recaudación</a:t>
            </a:r>
            <a:r>
              <a:rPr lang="es-ES" sz="2000" baseline="0" dirty="0" smtClean="0"/>
              <a:t> por impuestos y cotizaciones (% del PIB)</a:t>
            </a:r>
            <a:endParaRPr lang="es-E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Impuestos!$B$29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Impuestos!$A$30:$A$34</c:f>
              <c:strCache>
                <c:ptCount val="5"/>
                <c:pt idx="0">
                  <c:v>I. sobre la renta y los beneficios</c:v>
                </c:pt>
                <c:pt idx="1">
                  <c:v>I. sobre la propiedad</c:v>
                </c:pt>
                <c:pt idx="2">
                  <c:v>I. sobre el consumo</c:v>
                </c:pt>
                <c:pt idx="3">
                  <c:v>Cotizaciones sociales</c:v>
                </c:pt>
                <c:pt idx="4">
                  <c:v>Otros impuestos</c:v>
                </c:pt>
              </c:strCache>
            </c:strRef>
          </c:cat>
          <c:val>
            <c:numRef>
              <c:f>Impuestos!$B$30:$B$34</c:f>
              <c:numCache>
                <c:formatCode>0.0</c:formatCode>
                <c:ptCount val="5"/>
                <c:pt idx="0">
                  <c:v>12.4</c:v>
                </c:pt>
                <c:pt idx="1">
                  <c:v>3</c:v>
                </c:pt>
                <c:pt idx="2">
                  <c:v>9.5</c:v>
                </c:pt>
                <c:pt idx="3">
                  <c:v>12</c:v>
                </c:pt>
                <c:pt idx="4">
                  <c:v>0.4</c:v>
                </c:pt>
              </c:numCache>
            </c:numRef>
          </c:val>
        </c:ser>
        <c:ser>
          <c:idx val="1"/>
          <c:order val="1"/>
          <c:tx>
            <c:strRef>
              <c:f>Impuestos!$C$29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Impuestos!$A$30:$A$34</c:f>
              <c:strCache>
                <c:ptCount val="5"/>
                <c:pt idx="0">
                  <c:v>I. sobre la renta y los beneficios</c:v>
                </c:pt>
                <c:pt idx="1">
                  <c:v>I. sobre la propiedad</c:v>
                </c:pt>
                <c:pt idx="2">
                  <c:v>I. sobre el consumo</c:v>
                </c:pt>
                <c:pt idx="3">
                  <c:v>Cotizaciones sociales</c:v>
                </c:pt>
                <c:pt idx="4">
                  <c:v>Otros impuestos</c:v>
                </c:pt>
              </c:strCache>
            </c:strRef>
          </c:cat>
          <c:val>
            <c:numRef>
              <c:f>Impuestos!$C$30:$C$34</c:f>
              <c:numCache>
                <c:formatCode>0.0</c:formatCode>
                <c:ptCount val="5"/>
                <c:pt idx="0">
                  <c:v>9.2000000000000011</c:v>
                </c:pt>
                <c:pt idx="1">
                  <c:v>1.9000000000000001</c:v>
                </c:pt>
                <c:pt idx="2">
                  <c:v>8.3000000000000007</c:v>
                </c:pt>
                <c:pt idx="3">
                  <c:v>11.9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709824"/>
        <c:axId val="135711360"/>
      </c:barChart>
      <c:catAx>
        <c:axId val="135709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135711360"/>
        <c:crosses val="autoZero"/>
        <c:auto val="1"/>
        <c:lblAlgn val="ctr"/>
        <c:lblOffset val="100"/>
        <c:noMultiLvlLbl val="0"/>
      </c:catAx>
      <c:valAx>
        <c:axId val="13571136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1357098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400" b="1"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Gráfico</a:t>
            </a:r>
            <a:r>
              <a:rPr lang="es-ES" baseline="0" dirty="0"/>
              <a:t> </a:t>
            </a:r>
            <a:r>
              <a:rPr lang="es-ES" baseline="0" dirty="0" smtClean="0"/>
              <a:t>14. </a:t>
            </a:r>
            <a:r>
              <a:rPr lang="es-ES" dirty="0"/>
              <a:t>Proyecciones del gasto </a:t>
            </a:r>
            <a:r>
              <a:rPr lang="es-ES" dirty="0" smtClean="0"/>
              <a:t>social relacionado</a:t>
            </a:r>
            <a:r>
              <a:rPr lang="es-ES" baseline="0" dirty="0" smtClean="0"/>
              <a:t> con la edad </a:t>
            </a:r>
          </a:p>
          <a:p>
            <a:pPr>
              <a:defRPr/>
            </a:pPr>
            <a:r>
              <a:rPr lang="es-ES" baseline="0" dirty="0" smtClean="0"/>
              <a:t>(%  PIB) </a:t>
            </a:r>
            <a:endParaRPr lang="es-ES" dirty="0"/>
          </a:p>
        </c:rich>
      </c:tx>
      <c:layout>
        <c:manualLayout>
          <c:xMode val="edge"/>
          <c:yMode val="edge"/>
          <c:x val="0.15798123807981618"/>
          <c:y val="2.848627918969641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Proyecciones!$B$2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Proyecciones!$A$3:$A$7</c:f>
              <c:strCache>
                <c:ptCount val="5"/>
                <c:pt idx="0">
                  <c:v>Pensiones (antes de la reforma 2011)</c:v>
                </c:pt>
                <c:pt idx="1">
                  <c:v>Sanidad</c:v>
                </c:pt>
                <c:pt idx="2">
                  <c:v>Cuidados larga duración</c:v>
                </c:pt>
                <c:pt idx="3">
                  <c:v>Desempleo</c:v>
                </c:pt>
                <c:pt idx="4">
                  <c:v>Educación</c:v>
                </c:pt>
              </c:strCache>
            </c:strRef>
          </c:cat>
          <c:val>
            <c:numRef>
              <c:f>Proyecciones!$B$3:$B$7</c:f>
              <c:numCache>
                <c:formatCode>0</c:formatCode>
                <c:ptCount val="5"/>
                <c:pt idx="0">
                  <c:v>8.4</c:v>
                </c:pt>
                <c:pt idx="1">
                  <c:v>5.5</c:v>
                </c:pt>
                <c:pt idx="2">
                  <c:v>0.5</c:v>
                </c:pt>
                <c:pt idx="3">
                  <c:v>1.3</c:v>
                </c:pt>
                <c:pt idx="4">
                  <c:v>3.5</c:v>
                </c:pt>
              </c:numCache>
            </c:numRef>
          </c:val>
        </c:ser>
        <c:ser>
          <c:idx val="1"/>
          <c:order val="1"/>
          <c:tx>
            <c:strRef>
              <c:f>Proyecciones!$C$2</c:f>
              <c:strCache>
                <c:ptCount val="1"/>
                <c:pt idx="0">
                  <c:v>2035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Proyecciones!$A$3:$A$7</c:f>
              <c:strCache>
                <c:ptCount val="5"/>
                <c:pt idx="0">
                  <c:v>Pensiones (antes de la reforma 2011)</c:v>
                </c:pt>
                <c:pt idx="1">
                  <c:v>Sanidad</c:v>
                </c:pt>
                <c:pt idx="2">
                  <c:v>Cuidados larga duración</c:v>
                </c:pt>
                <c:pt idx="3">
                  <c:v>Desempleo</c:v>
                </c:pt>
                <c:pt idx="4">
                  <c:v>Educación</c:v>
                </c:pt>
              </c:strCache>
            </c:strRef>
          </c:cat>
          <c:val>
            <c:numRef>
              <c:f>Proyecciones!$C$3:$C$7</c:f>
              <c:numCache>
                <c:formatCode>0</c:formatCode>
                <c:ptCount val="5"/>
                <c:pt idx="0">
                  <c:v>11.8</c:v>
                </c:pt>
                <c:pt idx="1">
                  <c:v>6.5</c:v>
                </c:pt>
                <c:pt idx="2">
                  <c:v>1</c:v>
                </c:pt>
                <c:pt idx="3">
                  <c:v>0.9</c:v>
                </c:pt>
                <c:pt idx="4">
                  <c:v>3.3</c:v>
                </c:pt>
              </c:numCache>
            </c:numRef>
          </c:val>
        </c:ser>
        <c:ser>
          <c:idx val="2"/>
          <c:order val="2"/>
          <c:tx>
            <c:strRef>
              <c:f>Proyecciones!$D$2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Proyecciones!$A$3:$A$7</c:f>
              <c:strCache>
                <c:ptCount val="5"/>
                <c:pt idx="0">
                  <c:v>Pensiones (antes de la reforma 2011)</c:v>
                </c:pt>
                <c:pt idx="1">
                  <c:v>Sanidad</c:v>
                </c:pt>
                <c:pt idx="2">
                  <c:v>Cuidados larga duración</c:v>
                </c:pt>
                <c:pt idx="3">
                  <c:v>Desempleo</c:v>
                </c:pt>
                <c:pt idx="4">
                  <c:v>Educación</c:v>
                </c:pt>
              </c:strCache>
            </c:strRef>
          </c:cat>
          <c:val>
            <c:numRef>
              <c:f>Proyecciones!$D$3:$D$7</c:f>
              <c:numCache>
                <c:formatCode>0</c:formatCode>
                <c:ptCount val="5"/>
                <c:pt idx="0">
                  <c:v>15.1</c:v>
                </c:pt>
                <c:pt idx="1">
                  <c:v>7.1</c:v>
                </c:pt>
                <c:pt idx="2">
                  <c:v>1.5</c:v>
                </c:pt>
                <c:pt idx="3">
                  <c:v>0.9</c:v>
                </c:pt>
                <c:pt idx="4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817088"/>
        <c:axId val="135818624"/>
      </c:barChart>
      <c:catAx>
        <c:axId val="13581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es-ES"/>
          </a:p>
        </c:txPr>
        <c:crossAx val="135818624"/>
        <c:crosses val="autoZero"/>
        <c:auto val="1"/>
        <c:lblAlgn val="ctr"/>
        <c:lblOffset val="100"/>
        <c:noMultiLvlLbl val="0"/>
      </c:catAx>
      <c:valAx>
        <c:axId val="1358186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300" b="1"/>
            </a:pPr>
            <a:endParaRPr lang="es-ES"/>
          </a:p>
        </c:txPr>
        <c:crossAx val="1358170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300" b="1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Gráfico</a:t>
            </a:r>
            <a:r>
              <a:rPr lang="es-ES" baseline="0" dirty="0"/>
              <a:t> </a:t>
            </a:r>
            <a:r>
              <a:rPr lang="es-ES" baseline="0" dirty="0" smtClean="0"/>
              <a:t>15. </a:t>
            </a:r>
            <a:r>
              <a:rPr lang="es-ES" dirty="0"/>
              <a:t>Gasto</a:t>
            </a:r>
            <a:r>
              <a:rPr lang="es-ES" baseline="0" dirty="0"/>
              <a:t> social-OCDE: público, privado y neto (2007)</a:t>
            </a:r>
            <a:endParaRPr lang="es-E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'GS Neto datos'!$B$17:$B$18</c:f>
              <c:strCache>
                <c:ptCount val="1"/>
                <c:pt idx="0">
                  <c:v>Gasto público bruto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 b="1" baseline="0">
                    <a:solidFill>
                      <a:schemeClr val="tx2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'GS Neto datos'!$A$19:$A$28</c:f>
              <c:strCache>
                <c:ptCount val="10"/>
                <c:pt idx="0">
                  <c:v>Francia</c:v>
                </c:pt>
                <c:pt idx="1">
                  <c:v>Suecia</c:v>
                </c:pt>
                <c:pt idx="2">
                  <c:v>Dinamarca</c:v>
                </c:pt>
                <c:pt idx="3">
                  <c:v>Alemania</c:v>
                </c:pt>
                <c:pt idx="4">
                  <c:v>Italia</c:v>
                </c:pt>
                <c:pt idx="5">
                  <c:v>Portugal</c:v>
                </c:pt>
                <c:pt idx="6">
                  <c:v>España</c:v>
                </c:pt>
                <c:pt idx="7">
                  <c:v>R. Unido</c:v>
                </c:pt>
                <c:pt idx="8">
                  <c:v>EE.UU.</c:v>
                </c:pt>
                <c:pt idx="9">
                  <c:v>Australia</c:v>
                </c:pt>
              </c:strCache>
            </c:strRef>
          </c:cat>
          <c:val>
            <c:numRef>
              <c:f>'GS Neto datos'!$B$19:$B$28</c:f>
              <c:numCache>
                <c:formatCode>0</c:formatCode>
                <c:ptCount val="10"/>
                <c:pt idx="0">
                  <c:v>32.800000000000004</c:v>
                </c:pt>
                <c:pt idx="1">
                  <c:v>32.1</c:v>
                </c:pt>
                <c:pt idx="2">
                  <c:v>30.8</c:v>
                </c:pt>
                <c:pt idx="3">
                  <c:v>28.4</c:v>
                </c:pt>
                <c:pt idx="4">
                  <c:v>28.8</c:v>
                </c:pt>
                <c:pt idx="5">
                  <c:v>25.6</c:v>
                </c:pt>
                <c:pt idx="6">
                  <c:v>24.1</c:v>
                </c:pt>
                <c:pt idx="7">
                  <c:v>23.3</c:v>
                </c:pt>
                <c:pt idx="8">
                  <c:v>17.399999999999999</c:v>
                </c:pt>
                <c:pt idx="9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'GS Neto datos'!$C$17:$C$18</c:f>
              <c:strCache>
                <c:ptCount val="1"/>
                <c:pt idx="0">
                  <c:v>Gasto privado bruto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'GS Neto datos'!$A$19:$A$28</c:f>
              <c:strCache>
                <c:ptCount val="10"/>
                <c:pt idx="0">
                  <c:v>Francia</c:v>
                </c:pt>
                <c:pt idx="1">
                  <c:v>Suecia</c:v>
                </c:pt>
                <c:pt idx="2">
                  <c:v>Dinamarca</c:v>
                </c:pt>
                <c:pt idx="3">
                  <c:v>Alemania</c:v>
                </c:pt>
                <c:pt idx="4">
                  <c:v>Italia</c:v>
                </c:pt>
                <c:pt idx="5">
                  <c:v>Portugal</c:v>
                </c:pt>
                <c:pt idx="6">
                  <c:v>España</c:v>
                </c:pt>
                <c:pt idx="7">
                  <c:v>R. Unido</c:v>
                </c:pt>
                <c:pt idx="8">
                  <c:v>EE.UU.</c:v>
                </c:pt>
                <c:pt idx="9">
                  <c:v>Australia</c:v>
                </c:pt>
              </c:strCache>
            </c:strRef>
          </c:cat>
          <c:val>
            <c:numRef>
              <c:f>'GS Neto datos'!$C$19:$C$28</c:f>
              <c:numCache>
                <c:formatCode>0</c:formatCode>
                <c:ptCount val="10"/>
                <c:pt idx="0">
                  <c:v>3.4</c:v>
                </c:pt>
                <c:pt idx="1">
                  <c:v>3.4</c:v>
                </c:pt>
                <c:pt idx="2">
                  <c:v>3.0999999999999988</c:v>
                </c:pt>
                <c:pt idx="3">
                  <c:v>3.2</c:v>
                </c:pt>
                <c:pt idx="4">
                  <c:v>2.5</c:v>
                </c:pt>
                <c:pt idx="5">
                  <c:v>2</c:v>
                </c:pt>
                <c:pt idx="6">
                  <c:v>0.60000000000000064</c:v>
                </c:pt>
                <c:pt idx="7">
                  <c:v>6.6000000000000005</c:v>
                </c:pt>
                <c:pt idx="8">
                  <c:v>11.200000000000001</c:v>
                </c:pt>
                <c:pt idx="9">
                  <c:v>4.24</c:v>
                </c:pt>
              </c:numCache>
            </c:numRef>
          </c:val>
        </c:ser>
        <c:ser>
          <c:idx val="2"/>
          <c:order val="2"/>
          <c:tx>
            <c:strRef>
              <c:f>'GS Neto datos'!$D$17:$D$18</c:f>
              <c:strCache>
                <c:ptCount val="1"/>
                <c:pt idx="0">
                  <c:v>Impuestos  y deducciones</c:v>
                </c:pt>
              </c:strCache>
            </c:strRef>
          </c:tx>
          <c:invertIfNegative val="0"/>
          <c:cat>
            <c:strRef>
              <c:f>'GS Neto datos'!$A$19:$A$28</c:f>
              <c:strCache>
                <c:ptCount val="10"/>
                <c:pt idx="0">
                  <c:v>Francia</c:v>
                </c:pt>
                <c:pt idx="1">
                  <c:v>Suecia</c:v>
                </c:pt>
                <c:pt idx="2">
                  <c:v>Dinamarca</c:v>
                </c:pt>
                <c:pt idx="3">
                  <c:v>Alemania</c:v>
                </c:pt>
                <c:pt idx="4">
                  <c:v>Italia</c:v>
                </c:pt>
                <c:pt idx="5">
                  <c:v>Portugal</c:v>
                </c:pt>
                <c:pt idx="6">
                  <c:v>España</c:v>
                </c:pt>
                <c:pt idx="7">
                  <c:v>R. Unido</c:v>
                </c:pt>
                <c:pt idx="8">
                  <c:v>EE.UU.</c:v>
                </c:pt>
                <c:pt idx="9">
                  <c:v>Australia</c:v>
                </c:pt>
              </c:strCache>
            </c:strRef>
          </c:cat>
          <c:val>
            <c:numRef>
              <c:f>'GS Neto datos'!$D$19:$D$28</c:f>
              <c:numCache>
                <c:formatCode>0</c:formatCode>
                <c:ptCount val="10"/>
                <c:pt idx="0">
                  <c:v>-3.4999999999999947</c:v>
                </c:pt>
                <c:pt idx="1">
                  <c:v>-7.700000000000002</c:v>
                </c:pt>
                <c:pt idx="2">
                  <c:v>-8.6000000000000014</c:v>
                </c:pt>
                <c:pt idx="3">
                  <c:v>-3.1999999999999988</c:v>
                </c:pt>
                <c:pt idx="4">
                  <c:v>-4.9000000000000021</c:v>
                </c:pt>
                <c:pt idx="5">
                  <c:v>-2.6000000000000032</c:v>
                </c:pt>
                <c:pt idx="6">
                  <c:v>-2.8</c:v>
                </c:pt>
                <c:pt idx="7">
                  <c:v>-3.0000000000000009</c:v>
                </c:pt>
                <c:pt idx="8">
                  <c:v>-0.99999999999999822</c:v>
                </c:pt>
                <c:pt idx="9">
                  <c:v>-1.1400000000000021</c:v>
                </c:pt>
              </c:numCache>
            </c:numRef>
          </c:val>
        </c:ser>
        <c:ser>
          <c:idx val="3"/>
          <c:order val="3"/>
          <c:tx>
            <c:strRef>
              <c:f>'GS Neto datos'!$E$17:$E$18</c:f>
              <c:strCache>
                <c:ptCount val="1"/>
                <c:pt idx="0">
                  <c:v>Gasto social neto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100" b="1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'GS Neto datos'!$A$19:$A$28</c:f>
              <c:strCache>
                <c:ptCount val="10"/>
                <c:pt idx="0">
                  <c:v>Francia</c:v>
                </c:pt>
                <c:pt idx="1">
                  <c:v>Suecia</c:v>
                </c:pt>
                <c:pt idx="2">
                  <c:v>Dinamarca</c:v>
                </c:pt>
                <c:pt idx="3">
                  <c:v>Alemania</c:v>
                </c:pt>
                <c:pt idx="4">
                  <c:v>Italia</c:v>
                </c:pt>
                <c:pt idx="5">
                  <c:v>Portugal</c:v>
                </c:pt>
                <c:pt idx="6">
                  <c:v>España</c:v>
                </c:pt>
                <c:pt idx="7">
                  <c:v>R. Unido</c:v>
                </c:pt>
                <c:pt idx="8">
                  <c:v>EE.UU.</c:v>
                </c:pt>
                <c:pt idx="9">
                  <c:v>Australia</c:v>
                </c:pt>
              </c:strCache>
            </c:strRef>
          </c:cat>
          <c:val>
            <c:numRef>
              <c:f>'GS Neto datos'!$E$19:$E$28</c:f>
              <c:numCache>
                <c:formatCode>0</c:formatCode>
                <c:ptCount val="10"/>
                <c:pt idx="0">
                  <c:v>32.700000000000003</c:v>
                </c:pt>
                <c:pt idx="1">
                  <c:v>27.799999999999986</c:v>
                </c:pt>
                <c:pt idx="2">
                  <c:v>25.299999999999986</c:v>
                </c:pt>
                <c:pt idx="3">
                  <c:v>28.4</c:v>
                </c:pt>
                <c:pt idx="4">
                  <c:v>26.4</c:v>
                </c:pt>
                <c:pt idx="5">
                  <c:v>25</c:v>
                </c:pt>
                <c:pt idx="6">
                  <c:v>21.900000000000002</c:v>
                </c:pt>
                <c:pt idx="7">
                  <c:v>26.900000000000002</c:v>
                </c:pt>
                <c:pt idx="8">
                  <c:v>27.6</c:v>
                </c:pt>
                <c:pt idx="9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855104"/>
        <c:axId val="136585984"/>
      </c:barChart>
      <c:catAx>
        <c:axId val="13585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36585984"/>
        <c:crosses val="autoZero"/>
        <c:auto val="1"/>
        <c:lblAlgn val="ctr"/>
        <c:lblOffset val="100"/>
        <c:noMultiLvlLbl val="0"/>
      </c:catAx>
      <c:valAx>
        <c:axId val="136585984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35855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Gráfico</a:t>
            </a:r>
            <a:r>
              <a:rPr lang="en-US" dirty="0"/>
              <a:t> </a:t>
            </a:r>
            <a:r>
              <a:rPr lang="en-US" dirty="0" smtClean="0"/>
              <a:t>16. </a:t>
            </a:r>
            <a:r>
              <a:rPr lang="en-US" dirty="0" err="1" smtClean="0"/>
              <a:t>Índices</a:t>
            </a:r>
            <a:r>
              <a:rPr lang="en-US" baseline="0" dirty="0" smtClean="0"/>
              <a:t> </a:t>
            </a:r>
            <a:r>
              <a:rPr lang="en-US" baseline="0" dirty="0"/>
              <a:t>de </a:t>
            </a:r>
            <a:r>
              <a:rPr lang="en-US" baseline="0" dirty="0" err="1"/>
              <a:t>desigualdad</a:t>
            </a:r>
            <a:r>
              <a:rPr lang="en-US" baseline="0" dirty="0"/>
              <a:t> (</a:t>
            </a:r>
            <a:r>
              <a:rPr lang="en-US" baseline="0" dirty="0" err="1"/>
              <a:t>Gini</a:t>
            </a:r>
            <a:r>
              <a:rPr lang="en-US" baseline="0" dirty="0"/>
              <a:t>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Indices!$D$3:$D$4</c:f>
              <c:strCache>
                <c:ptCount val="1"/>
                <c:pt idx="0">
                  <c:v>Renta ampliada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Indices!$A$5:$A$19</c:f>
              <c:strCache>
                <c:ptCount val="15"/>
                <c:pt idx="0">
                  <c:v>Suecia</c:v>
                </c:pt>
                <c:pt idx="1">
                  <c:v>Noruega</c:v>
                </c:pt>
                <c:pt idx="2">
                  <c:v>Dinamarca</c:v>
                </c:pt>
                <c:pt idx="4">
                  <c:v>Holanda</c:v>
                </c:pt>
                <c:pt idx="5">
                  <c:v>Alemania</c:v>
                </c:pt>
                <c:pt idx="6">
                  <c:v>Francia</c:v>
                </c:pt>
                <c:pt idx="8">
                  <c:v>España</c:v>
                </c:pt>
                <c:pt idx="9">
                  <c:v>Portugal</c:v>
                </c:pt>
                <c:pt idx="10">
                  <c:v>Italia</c:v>
                </c:pt>
                <c:pt idx="12">
                  <c:v>Australia</c:v>
                </c:pt>
                <c:pt idx="13">
                  <c:v>EE.UU.</c:v>
                </c:pt>
                <c:pt idx="14">
                  <c:v>R. Unido</c:v>
                </c:pt>
              </c:strCache>
            </c:strRef>
          </c:cat>
          <c:val>
            <c:numRef>
              <c:f>Indices!$D$5:$D$19</c:f>
              <c:numCache>
                <c:formatCode>0.000</c:formatCode>
                <c:ptCount val="15"/>
                <c:pt idx="0">
                  <c:v>0.18100000000000024</c:v>
                </c:pt>
                <c:pt idx="1">
                  <c:v>0.193</c:v>
                </c:pt>
                <c:pt idx="2">
                  <c:v>0.19400000000000001</c:v>
                </c:pt>
                <c:pt idx="4">
                  <c:v>0.22</c:v>
                </c:pt>
                <c:pt idx="5">
                  <c:v>0.24900000000000042</c:v>
                </c:pt>
                <c:pt idx="6">
                  <c:v>0.20900000000000021</c:v>
                </c:pt>
                <c:pt idx="8">
                  <c:v>0.24800000000000039</c:v>
                </c:pt>
                <c:pt idx="9">
                  <c:v>0.29100000000000031</c:v>
                </c:pt>
                <c:pt idx="10">
                  <c:v>0.26200000000000001</c:v>
                </c:pt>
                <c:pt idx="12">
                  <c:v>0.26</c:v>
                </c:pt>
                <c:pt idx="13">
                  <c:v>0.30300000000000032</c:v>
                </c:pt>
                <c:pt idx="14">
                  <c:v>0.252</c:v>
                </c:pt>
              </c:numCache>
            </c:numRef>
          </c:val>
        </c:ser>
        <c:ser>
          <c:idx val="1"/>
          <c:order val="1"/>
          <c:tx>
            <c:strRef>
              <c:f>Indices!$C$3:$C$4</c:f>
              <c:strCache>
                <c:ptCount val="1"/>
                <c:pt idx="0">
                  <c:v>Renta  disponible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Indices!$A$5:$A$19</c:f>
              <c:strCache>
                <c:ptCount val="15"/>
                <c:pt idx="0">
                  <c:v>Suecia</c:v>
                </c:pt>
                <c:pt idx="1">
                  <c:v>Noruega</c:v>
                </c:pt>
                <c:pt idx="2">
                  <c:v>Dinamarca</c:v>
                </c:pt>
                <c:pt idx="4">
                  <c:v>Holanda</c:v>
                </c:pt>
                <c:pt idx="5">
                  <c:v>Alemania</c:v>
                </c:pt>
                <c:pt idx="6">
                  <c:v>Francia</c:v>
                </c:pt>
                <c:pt idx="8">
                  <c:v>España</c:v>
                </c:pt>
                <c:pt idx="9">
                  <c:v>Portugal</c:v>
                </c:pt>
                <c:pt idx="10">
                  <c:v>Italia</c:v>
                </c:pt>
                <c:pt idx="12">
                  <c:v>Australia</c:v>
                </c:pt>
                <c:pt idx="13">
                  <c:v>EE.UU.</c:v>
                </c:pt>
                <c:pt idx="14">
                  <c:v>R. Unido</c:v>
                </c:pt>
              </c:strCache>
            </c:strRef>
          </c:cat>
          <c:val>
            <c:numRef>
              <c:f>Indices!$C$5:$C$19</c:f>
              <c:numCache>
                <c:formatCode>0.000</c:formatCode>
                <c:ptCount val="15"/>
                <c:pt idx="0">
                  <c:v>0.25900000000000001</c:v>
                </c:pt>
                <c:pt idx="1">
                  <c:v>0.25600000000000001</c:v>
                </c:pt>
                <c:pt idx="2">
                  <c:v>0.24300000000000024</c:v>
                </c:pt>
                <c:pt idx="4">
                  <c:v>0.29700000000000032</c:v>
                </c:pt>
                <c:pt idx="5">
                  <c:v>0.30000000000000032</c:v>
                </c:pt>
                <c:pt idx="6">
                  <c:v>0.29200000000000031</c:v>
                </c:pt>
                <c:pt idx="8">
                  <c:v>0.31300000000000078</c:v>
                </c:pt>
                <c:pt idx="9">
                  <c:v>0.34700000000000031</c:v>
                </c:pt>
                <c:pt idx="10">
                  <c:v>0.33400000000000102</c:v>
                </c:pt>
                <c:pt idx="12">
                  <c:v>0.3240000000000009</c:v>
                </c:pt>
                <c:pt idx="13">
                  <c:v>0.37000000000000038</c:v>
                </c:pt>
                <c:pt idx="14">
                  <c:v>0.34500000000000008</c:v>
                </c:pt>
              </c:numCache>
            </c:numRef>
          </c:val>
        </c:ser>
        <c:ser>
          <c:idx val="2"/>
          <c:order val="2"/>
          <c:tx>
            <c:strRef>
              <c:f>Indices!$B$3:$B$4</c:f>
              <c:strCache>
                <c:ptCount val="1"/>
                <c:pt idx="0">
                  <c:v>Renta de mercado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Indices!$A$5:$A$19</c:f>
              <c:strCache>
                <c:ptCount val="15"/>
                <c:pt idx="0">
                  <c:v>Suecia</c:v>
                </c:pt>
                <c:pt idx="1">
                  <c:v>Noruega</c:v>
                </c:pt>
                <c:pt idx="2">
                  <c:v>Dinamarca</c:v>
                </c:pt>
                <c:pt idx="4">
                  <c:v>Holanda</c:v>
                </c:pt>
                <c:pt idx="5">
                  <c:v>Alemania</c:v>
                </c:pt>
                <c:pt idx="6">
                  <c:v>Francia</c:v>
                </c:pt>
                <c:pt idx="8">
                  <c:v>España</c:v>
                </c:pt>
                <c:pt idx="9">
                  <c:v>Portugal</c:v>
                </c:pt>
                <c:pt idx="10">
                  <c:v>Italia</c:v>
                </c:pt>
                <c:pt idx="12">
                  <c:v>Australia</c:v>
                </c:pt>
                <c:pt idx="13">
                  <c:v>EE.UU.</c:v>
                </c:pt>
                <c:pt idx="14">
                  <c:v>R. Unido</c:v>
                </c:pt>
              </c:strCache>
            </c:strRef>
          </c:cat>
          <c:val>
            <c:numRef>
              <c:f>Indices!$B$5:$B$19</c:f>
              <c:numCache>
                <c:formatCode>0.000</c:formatCode>
                <c:ptCount val="15"/>
                <c:pt idx="0">
                  <c:v>0.36800000000000038</c:v>
                </c:pt>
                <c:pt idx="1">
                  <c:v>0.37600000000000078</c:v>
                </c:pt>
                <c:pt idx="2">
                  <c:v>0.37400000000000078</c:v>
                </c:pt>
                <c:pt idx="4">
                  <c:v>0.39100000000000096</c:v>
                </c:pt>
                <c:pt idx="5">
                  <c:v>0.42000000000000032</c:v>
                </c:pt>
                <c:pt idx="6">
                  <c:v>0.43100000000000038</c:v>
                </c:pt>
                <c:pt idx="8">
                  <c:v>0.40500000000000008</c:v>
                </c:pt>
                <c:pt idx="9">
                  <c:v>0.45800000000000002</c:v>
                </c:pt>
                <c:pt idx="10">
                  <c:v>0.46500000000000002</c:v>
                </c:pt>
                <c:pt idx="12">
                  <c:v>0.41800000000000032</c:v>
                </c:pt>
                <c:pt idx="13">
                  <c:v>0.45300000000000001</c:v>
                </c:pt>
                <c:pt idx="14">
                  <c:v>0.45600000000000002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646656"/>
        <c:axId val="136648192"/>
      </c:barChart>
      <c:catAx>
        <c:axId val="136646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136648192"/>
        <c:crosses val="autoZero"/>
        <c:auto val="1"/>
        <c:lblAlgn val="ctr"/>
        <c:lblOffset val="100"/>
        <c:noMultiLvlLbl val="0"/>
      </c:catAx>
      <c:valAx>
        <c:axId val="136648192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36646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 i="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dirty="0"/>
              <a:t>Gráfico </a:t>
            </a:r>
            <a:r>
              <a:rPr lang="es-ES" sz="1800" b="1" dirty="0" smtClean="0"/>
              <a:t>17. </a:t>
            </a:r>
            <a:r>
              <a:rPr lang="es-ES" sz="1800" b="1" dirty="0"/>
              <a:t>Impacto</a:t>
            </a:r>
            <a:r>
              <a:rPr lang="es-ES" sz="1800" b="1" baseline="0" dirty="0"/>
              <a:t> redistributivo del gasto público social: reducción relativa de la desigualdad </a:t>
            </a:r>
            <a:endParaRPr lang="es-ES" sz="1800" b="1" dirty="0"/>
          </a:p>
        </c:rich>
      </c:tx>
      <c:layout>
        <c:manualLayout>
          <c:xMode val="edge"/>
          <c:yMode val="edge"/>
          <c:x val="0.11355174941359397"/>
          <c:y val="2.695020668898677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Indices!$G$4</c:f>
              <c:strCache>
                <c:ptCount val="1"/>
                <c:pt idx="0">
                  <c:v>Transferencias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Indices!$F$5:$F$16</c:f>
              <c:strCache>
                <c:ptCount val="12"/>
                <c:pt idx="0">
                  <c:v>Dinamarca</c:v>
                </c:pt>
                <c:pt idx="1">
                  <c:v>Francia</c:v>
                </c:pt>
                <c:pt idx="2">
                  <c:v>Noruega</c:v>
                </c:pt>
                <c:pt idx="3">
                  <c:v>Suecia</c:v>
                </c:pt>
                <c:pt idx="4">
                  <c:v>Alemania</c:v>
                </c:pt>
                <c:pt idx="5">
                  <c:v>Italia</c:v>
                </c:pt>
                <c:pt idx="6">
                  <c:v>R. Unido</c:v>
                </c:pt>
                <c:pt idx="7">
                  <c:v>Portugal</c:v>
                </c:pt>
                <c:pt idx="8">
                  <c:v>Holanda</c:v>
                </c:pt>
                <c:pt idx="9">
                  <c:v>España</c:v>
                </c:pt>
                <c:pt idx="10">
                  <c:v>Australia</c:v>
                </c:pt>
                <c:pt idx="11">
                  <c:v>EE.UU.</c:v>
                </c:pt>
              </c:strCache>
            </c:strRef>
          </c:cat>
          <c:val>
            <c:numRef>
              <c:f>Indices!$G$5:$G$16</c:f>
              <c:numCache>
                <c:formatCode>0%</c:formatCode>
                <c:ptCount val="12"/>
                <c:pt idx="0">
                  <c:v>0.35026737967914523</c:v>
                </c:pt>
                <c:pt idx="1">
                  <c:v>0.32250580046403732</c:v>
                </c:pt>
                <c:pt idx="2">
                  <c:v>0.31914893617021362</c:v>
                </c:pt>
                <c:pt idx="3">
                  <c:v>0.29619565217391303</c:v>
                </c:pt>
                <c:pt idx="4">
                  <c:v>0.28571428571428686</c:v>
                </c:pt>
                <c:pt idx="5">
                  <c:v>0.2817204301075269</c:v>
                </c:pt>
                <c:pt idx="6">
                  <c:v>0.24342105263157904</c:v>
                </c:pt>
                <c:pt idx="7">
                  <c:v>0.24235807860262021</c:v>
                </c:pt>
                <c:pt idx="8">
                  <c:v>0.2404092071611264</c:v>
                </c:pt>
                <c:pt idx="9">
                  <c:v>0.2271604938271613</c:v>
                </c:pt>
                <c:pt idx="10">
                  <c:v>0.22488038277511971</c:v>
                </c:pt>
                <c:pt idx="11">
                  <c:v>0.18322295805739591</c:v>
                </c:pt>
              </c:numCache>
            </c:numRef>
          </c:val>
        </c:ser>
        <c:ser>
          <c:idx val="1"/>
          <c:order val="1"/>
          <c:tx>
            <c:strRef>
              <c:f>Indices!$H$4</c:f>
              <c:strCache>
                <c:ptCount val="1"/>
                <c:pt idx="0">
                  <c:v>Servicios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Indices!$F$5:$F$16</c:f>
              <c:strCache>
                <c:ptCount val="12"/>
                <c:pt idx="0">
                  <c:v>Dinamarca</c:v>
                </c:pt>
                <c:pt idx="1">
                  <c:v>Francia</c:v>
                </c:pt>
                <c:pt idx="2">
                  <c:v>Noruega</c:v>
                </c:pt>
                <c:pt idx="3">
                  <c:v>Suecia</c:v>
                </c:pt>
                <c:pt idx="4">
                  <c:v>Alemania</c:v>
                </c:pt>
                <c:pt idx="5">
                  <c:v>Italia</c:v>
                </c:pt>
                <c:pt idx="6">
                  <c:v>R. Unido</c:v>
                </c:pt>
                <c:pt idx="7">
                  <c:v>Portugal</c:v>
                </c:pt>
                <c:pt idx="8">
                  <c:v>Holanda</c:v>
                </c:pt>
                <c:pt idx="9">
                  <c:v>España</c:v>
                </c:pt>
                <c:pt idx="10">
                  <c:v>Australia</c:v>
                </c:pt>
                <c:pt idx="11">
                  <c:v>EE.UU.</c:v>
                </c:pt>
              </c:strCache>
            </c:strRef>
          </c:cat>
          <c:val>
            <c:numRef>
              <c:f>Indices!$H$5:$H$16</c:f>
              <c:numCache>
                <c:formatCode>0%</c:formatCode>
                <c:ptCount val="12"/>
                <c:pt idx="0">
                  <c:v>0.20164609053497984</c:v>
                </c:pt>
                <c:pt idx="1">
                  <c:v>0.28424657534246728</c:v>
                </c:pt>
                <c:pt idx="2">
                  <c:v>0.24609375000000042</c:v>
                </c:pt>
                <c:pt idx="3">
                  <c:v>0.301158301158302</c:v>
                </c:pt>
                <c:pt idx="4">
                  <c:v>0.17</c:v>
                </c:pt>
                <c:pt idx="5">
                  <c:v>0.21556886227544941</c:v>
                </c:pt>
                <c:pt idx="6">
                  <c:v>0.26956521739130435</c:v>
                </c:pt>
                <c:pt idx="7">
                  <c:v>0.16138328530259374</c:v>
                </c:pt>
                <c:pt idx="8">
                  <c:v>0.2592592592592593</c:v>
                </c:pt>
                <c:pt idx="9">
                  <c:v>0.20766773162939345</c:v>
                </c:pt>
                <c:pt idx="10">
                  <c:v>0.19753086419753091</c:v>
                </c:pt>
                <c:pt idx="11">
                  <c:v>0.18108108108108156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678784"/>
        <c:axId val="136688768"/>
      </c:barChart>
      <c:catAx>
        <c:axId val="136678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s-ES"/>
          </a:p>
        </c:txPr>
        <c:crossAx val="136688768"/>
        <c:crosses val="autoZero"/>
        <c:auto val="1"/>
        <c:lblAlgn val="ctr"/>
        <c:lblOffset val="100"/>
        <c:noMultiLvlLbl val="0"/>
      </c:catAx>
      <c:valAx>
        <c:axId val="13668876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366787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50" b="1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Gráfico 2. </a:t>
            </a:r>
            <a:r>
              <a:rPr lang="es-ES" dirty="0"/>
              <a:t>Gasto</a:t>
            </a:r>
            <a:r>
              <a:rPr lang="es-ES" baseline="0" dirty="0"/>
              <a:t> público social en porcentaje del PIB (2007)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rgbClr val="FFFF00"/>
                </a:solidFill>
              </a:ln>
              <a:effectLst>
                <a:outerShdw blurRad="50800" dist="50800" dir="5400000" algn="ctr" rotWithShape="0">
                  <a:srgbClr val="FFFF00"/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'GS países'!$I$5:$I$19</c:f>
              <c:strCache>
                <c:ptCount val="15"/>
                <c:pt idx="0">
                  <c:v>Australia</c:v>
                </c:pt>
                <c:pt idx="1">
                  <c:v>EE.UU.</c:v>
                </c:pt>
                <c:pt idx="2">
                  <c:v>R. Unido</c:v>
                </c:pt>
                <c:pt idx="4">
                  <c:v>Grecia</c:v>
                </c:pt>
                <c:pt idx="5">
                  <c:v>España</c:v>
                </c:pt>
                <c:pt idx="6">
                  <c:v>Portugal</c:v>
                </c:pt>
                <c:pt idx="7">
                  <c:v>Italia</c:v>
                </c:pt>
                <c:pt idx="9">
                  <c:v>Alemania</c:v>
                </c:pt>
                <c:pt idx="10">
                  <c:v>Austria</c:v>
                </c:pt>
                <c:pt idx="11">
                  <c:v>Francia</c:v>
                </c:pt>
                <c:pt idx="13">
                  <c:v>Dinamarca</c:v>
                </c:pt>
                <c:pt idx="14">
                  <c:v>Suecia</c:v>
                </c:pt>
              </c:strCache>
            </c:strRef>
          </c:cat>
          <c:val>
            <c:numRef>
              <c:f>'GS países'!$J$5:$J$19</c:f>
              <c:numCache>
                <c:formatCode>0</c:formatCode>
                <c:ptCount val="15"/>
                <c:pt idx="0">
                  <c:v>16</c:v>
                </c:pt>
                <c:pt idx="1">
                  <c:v>16.2</c:v>
                </c:pt>
                <c:pt idx="2">
                  <c:v>20.5</c:v>
                </c:pt>
                <c:pt idx="4">
                  <c:v>21.3</c:v>
                </c:pt>
                <c:pt idx="5">
                  <c:v>21.599999999999987</c:v>
                </c:pt>
                <c:pt idx="6">
                  <c:v>22.5</c:v>
                </c:pt>
                <c:pt idx="7">
                  <c:v>24.9</c:v>
                </c:pt>
                <c:pt idx="9">
                  <c:v>25.2</c:v>
                </c:pt>
                <c:pt idx="10">
                  <c:v>26.4</c:v>
                </c:pt>
                <c:pt idx="11">
                  <c:v>28.400000000000002</c:v>
                </c:pt>
                <c:pt idx="13">
                  <c:v>26</c:v>
                </c:pt>
                <c:pt idx="14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317568"/>
        <c:axId val="134319104"/>
        <c:axId val="0"/>
      </c:bar3DChart>
      <c:catAx>
        <c:axId val="13431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es-ES"/>
          </a:p>
        </c:txPr>
        <c:crossAx val="134319104"/>
        <c:crosses val="autoZero"/>
        <c:auto val="1"/>
        <c:lblAlgn val="ctr"/>
        <c:lblOffset val="100"/>
        <c:noMultiLvlLbl val="0"/>
      </c:catAx>
      <c:valAx>
        <c:axId val="134319104"/>
        <c:scaling>
          <c:orientation val="minMax"/>
        </c:scaling>
        <c:delete val="0"/>
        <c:axPos val="l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  <a:effectLst>
              <a:outerShdw blurRad="50800" dist="50800" dir="5400000" sx="1000" sy="1000" algn="ctr" rotWithShape="0">
                <a:schemeClr val="bg1"/>
              </a:outerShdw>
            </a:effectLst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34317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ES" sz="1800" b="1" dirty="0" smtClean="0"/>
              <a:t>Gráfico 3. Gasto </a:t>
            </a:r>
            <a:r>
              <a:rPr lang="es-ES" sz="1800" b="1" dirty="0"/>
              <a:t>público social</a:t>
            </a:r>
            <a:r>
              <a:rPr lang="es-ES" sz="1800" b="1" baseline="0" dirty="0"/>
              <a:t> y PIB per cápita en la OCDE (2007)</a:t>
            </a:r>
            <a:endParaRPr lang="es-ES" sz="1800" b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</c:marker>
          <c:dPt>
            <c:idx val="23"/>
            <c:marker>
              <c:symbol val="diamond"/>
              <c:size val="14"/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23"/>
              <c:layout>
                <c:manualLayout>
                  <c:x val="-3.1403287228591766E-2"/>
                  <c:y val="-2.924564814721923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E</a:t>
                    </a:r>
                    <a:r>
                      <a:rPr lang="en-US" b="1"/>
                      <a:t>SPAÑA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trendline>
            <c:spPr>
              <a:ln w="12700"/>
            </c:spPr>
            <c:trendlineType val="linear"/>
            <c:dispRSqr val="1"/>
            <c:dispEq val="1"/>
            <c:trendlineLbl>
              <c:layout>
                <c:manualLayout>
                  <c:x val="9.6780824406707933E-2"/>
                  <c:y val="-6.771354463341561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</c:trendlineLbl>
          </c:trendline>
          <c:xVal>
            <c:numRef>
              <c:f>'GS países'!$AC$6:$AC$34</c:f>
              <c:numCache>
                <c:formatCode>#,##0</c:formatCode>
                <c:ptCount val="29"/>
                <c:pt idx="0">
                  <c:v>37565</c:v>
                </c:pt>
                <c:pt idx="1">
                  <c:v>37176</c:v>
                </c:pt>
                <c:pt idx="2">
                  <c:v>35382</c:v>
                </c:pt>
                <c:pt idx="3">
                  <c:v>38500</c:v>
                </c:pt>
                <c:pt idx="4">
                  <c:v>24063</c:v>
                </c:pt>
                <c:pt idx="5">
                  <c:v>35961</c:v>
                </c:pt>
                <c:pt idx="6">
                  <c:v>34700</c:v>
                </c:pt>
                <c:pt idx="7">
                  <c:v>32633</c:v>
                </c:pt>
                <c:pt idx="8">
                  <c:v>34466</c:v>
                </c:pt>
                <c:pt idx="9">
                  <c:v>28206</c:v>
                </c:pt>
                <c:pt idx="10">
                  <c:v>18746</c:v>
                </c:pt>
                <c:pt idx="11">
                  <c:v>36311</c:v>
                </c:pt>
                <c:pt idx="12">
                  <c:v>44826</c:v>
                </c:pt>
                <c:pt idx="13">
                  <c:v>30538</c:v>
                </c:pt>
                <c:pt idx="14">
                  <c:v>33603</c:v>
                </c:pt>
                <c:pt idx="15">
                  <c:v>26833</c:v>
                </c:pt>
                <c:pt idx="16">
                  <c:v>14049</c:v>
                </c:pt>
                <c:pt idx="17">
                  <c:v>39333</c:v>
                </c:pt>
                <c:pt idx="18">
                  <c:v>26911</c:v>
                </c:pt>
                <c:pt idx="19">
                  <c:v>53477</c:v>
                </c:pt>
                <c:pt idx="20">
                  <c:v>16111</c:v>
                </c:pt>
                <c:pt idx="21">
                  <c:v>22806</c:v>
                </c:pt>
                <c:pt idx="22">
                  <c:v>20079</c:v>
                </c:pt>
                <c:pt idx="23">
                  <c:v>31650</c:v>
                </c:pt>
                <c:pt idx="24">
                  <c:v>36632</c:v>
                </c:pt>
                <c:pt idx="25">
                  <c:v>41215</c:v>
                </c:pt>
                <c:pt idx="26">
                  <c:v>12798</c:v>
                </c:pt>
                <c:pt idx="27">
                  <c:v>35543</c:v>
                </c:pt>
                <c:pt idx="28">
                  <c:v>46434</c:v>
                </c:pt>
              </c:numCache>
            </c:numRef>
          </c:xVal>
          <c:yVal>
            <c:numRef>
              <c:f>'GS países'!$AD$6:$AD$34</c:f>
              <c:numCache>
                <c:formatCode>General</c:formatCode>
                <c:ptCount val="29"/>
                <c:pt idx="0">
                  <c:v>16.498999999999945</c:v>
                </c:pt>
                <c:pt idx="1">
                  <c:v>27.257999999999999</c:v>
                </c:pt>
                <c:pt idx="2">
                  <c:v>26.34</c:v>
                </c:pt>
                <c:pt idx="3">
                  <c:v>16.856000000000005</c:v>
                </c:pt>
                <c:pt idx="4">
                  <c:v>19.026</c:v>
                </c:pt>
                <c:pt idx="5">
                  <c:v>26.349</c:v>
                </c:pt>
                <c:pt idx="6">
                  <c:v>24.834000000000035</c:v>
                </c:pt>
                <c:pt idx="7">
                  <c:v>28.745999999999945</c:v>
                </c:pt>
                <c:pt idx="8">
                  <c:v>26.242999999999945</c:v>
                </c:pt>
                <c:pt idx="9">
                  <c:v>21.329000000000001</c:v>
                </c:pt>
                <c:pt idx="10">
                  <c:v>22.931000000000001</c:v>
                </c:pt>
                <c:pt idx="11">
                  <c:v>16.141999999999999</c:v>
                </c:pt>
                <c:pt idx="12">
                  <c:v>16.311000000000035</c:v>
                </c:pt>
                <c:pt idx="13">
                  <c:v>26.405999999999946</c:v>
                </c:pt>
                <c:pt idx="14">
                  <c:v>19.257000000000001</c:v>
                </c:pt>
                <c:pt idx="15">
                  <c:v>8.1540000000000035</c:v>
                </c:pt>
                <c:pt idx="16">
                  <c:v>7.2030000000000003</c:v>
                </c:pt>
                <c:pt idx="17">
                  <c:v>20.704999999999988</c:v>
                </c:pt>
                <c:pt idx="18">
                  <c:v>18.391999999999999</c:v>
                </c:pt>
                <c:pt idx="19">
                  <c:v>22.023</c:v>
                </c:pt>
                <c:pt idx="20">
                  <c:v>19.787999999999986</c:v>
                </c:pt>
                <c:pt idx="21">
                  <c:v>22.885000000000002</c:v>
                </c:pt>
                <c:pt idx="22">
                  <c:v>15.835000000000004</c:v>
                </c:pt>
                <c:pt idx="23">
                  <c:v>21.579000000000001</c:v>
                </c:pt>
                <c:pt idx="24">
                  <c:v>27.695</c:v>
                </c:pt>
                <c:pt idx="25">
                  <c:v>25.707999999999988</c:v>
                </c:pt>
                <c:pt idx="26">
                  <c:v>10.476000000000004</c:v>
                </c:pt>
                <c:pt idx="27">
                  <c:v>21.318999999999999</c:v>
                </c:pt>
                <c:pt idx="28">
                  <c:v>16.504000000000001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345472"/>
        <c:axId val="134347392"/>
      </c:scatterChart>
      <c:valAx>
        <c:axId val="13434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s-ES" sz="1800"/>
                  <a:t>PIB  per</a:t>
                </a:r>
                <a:r>
                  <a:rPr lang="es-ES" sz="1800" baseline="0"/>
                  <a:t> cápita  ($ US PPP)</a:t>
                </a:r>
              </a:p>
              <a:p>
                <a:pPr>
                  <a:defRPr sz="1800"/>
                </a:pPr>
                <a:endParaRPr lang="es-ES" sz="180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34347392"/>
        <c:crosses val="autoZero"/>
        <c:crossBetween val="midCat"/>
      </c:valAx>
      <c:valAx>
        <c:axId val="134347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s-ES" sz="1800" b="1"/>
                  <a:t>Gasto</a:t>
                </a:r>
                <a:r>
                  <a:rPr lang="es-ES" sz="1800" b="1" baseline="0"/>
                  <a:t> público social  / PIB   (en %)</a:t>
                </a:r>
                <a:endParaRPr lang="es-ES" sz="1800" b="1"/>
              </a:p>
            </c:rich>
          </c:tx>
          <c:layout>
            <c:manualLayout>
              <c:xMode val="edge"/>
              <c:yMode val="edge"/>
              <c:x val="9.5575222000061945E-3"/>
              <c:y val="0.251976918637061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343454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Gráfico</a:t>
            </a:r>
            <a:r>
              <a:rPr lang="en-US" baseline="0" dirty="0"/>
              <a:t> </a:t>
            </a:r>
            <a:r>
              <a:rPr lang="en-US" baseline="0" dirty="0" smtClean="0"/>
              <a:t>4. </a:t>
            </a:r>
            <a:r>
              <a:rPr lang="en-US" baseline="0" dirty="0" err="1"/>
              <a:t>Composición</a:t>
            </a:r>
            <a:r>
              <a:rPr lang="en-US" baseline="0" dirty="0"/>
              <a:t> del </a:t>
            </a:r>
            <a:r>
              <a:rPr lang="en-US" baseline="0" dirty="0" err="1"/>
              <a:t>gasto</a:t>
            </a:r>
            <a:r>
              <a:rPr lang="en-US" baseline="0" dirty="0"/>
              <a:t> </a:t>
            </a:r>
            <a:r>
              <a:rPr lang="en-US" baseline="0" dirty="0" err="1"/>
              <a:t>público</a:t>
            </a:r>
            <a:r>
              <a:rPr lang="en-US" baseline="0" dirty="0"/>
              <a:t> social en </a:t>
            </a:r>
            <a:r>
              <a:rPr lang="en-US" baseline="0" dirty="0" err="1"/>
              <a:t>España</a:t>
            </a:r>
            <a:r>
              <a:rPr lang="en-US" baseline="0" dirty="0"/>
              <a:t> 2009  (% del PIB)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'GS 2009'!$B$45</c:f>
              <c:strCache>
                <c:ptCount val="1"/>
                <c:pt idx="0">
                  <c:v>% PIB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B0F0"/>
                </a:solidFill>
              </a:ln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50" b="1" i="0" baseline="0"/>
                      <a:t>S</a:t>
                    </a:r>
                    <a:r>
                      <a:rPr lang="en-US"/>
                      <a:t>alud
6,8%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50" b="1" i="0" baseline="0"/>
                      <a:t>E</a:t>
                    </a:r>
                    <a:r>
                      <a:rPr lang="en-US"/>
                      <a:t>ducación
5,1%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50" b="1" i="0" baseline="0"/>
                      <a:t>P</a:t>
                    </a:r>
                    <a:r>
                      <a:rPr lang="en-US"/>
                      <a:t>ensiones
10,9%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50" b="1" i="0" baseline="0"/>
                      <a:t>D</a:t>
                    </a:r>
                    <a:r>
                      <a:rPr lang="en-US"/>
                      <a:t>esempleo</a:t>
                    </a:r>
                  </a:p>
                  <a:p>
                    <a:r>
                      <a:rPr lang="en-US"/>
                      <a:t>3,1%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50" b="1" i="0" baseline="0"/>
                      <a:t>O</a:t>
                    </a:r>
                    <a:r>
                      <a:rPr lang="en-US"/>
                      <a:t>tros gastos 
2,3%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50" b="1" i="0" baseline="0"/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'GS 2009'!$A$46:$A$50</c:f>
              <c:strCache>
                <c:ptCount val="5"/>
                <c:pt idx="0">
                  <c:v>Salud</c:v>
                </c:pt>
                <c:pt idx="1">
                  <c:v>Educación</c:v>
                </c:pt>
                <c:pt idx="2">
                  <c:v>Pensiones</c:v>
                </c:pt>
                <c:pt idx="3">
                  <c:v>Desempleo</c:v>
                </c:pt>
                <c:pt idx="4">
                  <c:v>Otros gastos </c:v>
                </c:pt>
              </c:strCache>
            </c:strRef>
          </c:cat>
          <c:val>
            <c:numRef>
              <c:f>'GS 2009'!$B$46:$B$50</c:f>
              <c:numCache>
                <c:formatCode>0.00%</c:formatCode>
                <c:ptCount val="5"/>
                <c:pt idx="0">
                  <c:v>6.8177979082504711E-2</c:v>
                </c:pt>
                <c:pt idx="1">
                  <c:v>5.0518642796405153E-2</c:v>
                </c:pt>
                <c:pt idx="2">
                  <c:v>0.10921799412309798</c:v>
                </c:pt>
                <c:pt idx="3">
                  <c:v>3.1526076247028384E-2</c:v>
                </c:pt>
                <c:pt idx="4">
                  <c:v>2.2717403856156192E-2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Gráfico 5. El</a:t>
            </a:r>
            <a:r>
              <a:rPr lang="es-ES" baseline="0" dirty="0" smtClean="0"/>
              <a:t> </a:t>
            </a:r>
            <a:r>
              <a:rPr lang="es-ES" baseline="0" dirty="0"/>
              <a:t>gasto público social en España por niveles de gobierno</a:t>
            </a:r>
            <a:endParaRPr lang="es-E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'GS 2009'!$G$45</c:f>
              <c:strCache>
                <c:ptCount val="1"/>
                <c:pt idx="0">
                  <c:v>% PIB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Admón.</a:t>
                    </a:r>
                    <a:r>
                      <a:rPr lang="en-US" sz="1400" b="1" baseline="0"/>
                      <a:t> central </a:t>
                    </a:r>
                  </a:p>
                  <a:p>
                    <a:r>
                      <a:rPr lang="en-US" sz="1400" b="1"/>
                      <a:t>1,86%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936945510512607"/>
                  <c:y val="-5.350785758849728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Seguridad Social</a:t>
                    </a:r>
                    <a:r>
                      <a:rPr lang="en-US" sz="1400" b="1" baseline="0"/>
                      <a:t> </a:t>
                    </a:r>
                  </a:p>
                  <a:p>
                    <a:r>
                      <a:rPr lang="en-US" sz="1400" b="1"/>
                      <a:t>13,31%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651880853713665"/>
                  <c:y val="4.350002311031252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Comunidades autónomas </a:t>
                    </a:r>
                  </a:p>
                  <a:p>
                    <a:r>
                      <a:rPr lang="en-US" sz="1400" b="1"/>
                      <a:t>11,99%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534861949171185E-2"/>
                  <c:y val="6.06276431905917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Corporaciones locales</a:t>
                    </a:r>
                  </a:p>
                  <a:p>
                    <a:r>
                      <a:rPr lang="en-US" sz="1400" b="1"/>
                      <a:t>1,05%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'GS 2009'!$F$46:$F$49</c:f>
              <c:strCache>
                <c:ptCount val="4"/>
                <c:pt idx="0">
                  <c:v>Adm. Central</c:v>
                </c:pt>
                <c:pt idx="1">
                  <c:v>Seg. Social</c:v>
                </c:pt>
                <c:pt idx="2">
                  <c:v>CC.AA.</c:v>
                </c:pt>
                <c:pt idx="3">
                  <c:v>CC.LL.</c:v>
                </c:pt>
              </c:strCache>
            </c:strRef>
          </c:cat>
          <c:val>
            <c:numRef>
              <c:f>'GS 2009'!$G$46:$G$49</c:f>
              <c:numCache>
                <c:formatCode>0.00%</c:formatCode>
                <c:ptCount val="4"/>
                <c:pt idx="0">
                  <c:v>1.8614643010180079E-2</c:v>
                </c:pt>
                <c:pt idx="1">
                  <c:v>0.1331302471486337</c:v>
                </c:pt>
                <c:pt idx="2">
                  <c:v>0.11986474918188177</c:v>
                </c:pt>
                <c:pt idx="3">
                  <c:v>1.0548456764497343E-2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Gráfico</a:t>
            </a:r>
            <a:r>
              <a:rPr lang="es-ES" baseline="0" dirty="0" smtClean="0"/>
              <a:t> 6. </a:t>
            </a:r>
            <a:r>
              <a:rPr lang="es-ES" dirty="0" smtClean="0"/>
              <a:t>Impuestos</a:t>
            </a:r>
            <a:r>
              <a:rPr lang="es-ES" baseline="0" dirty="0" smtClean="0"/>
              <a:t> </a:t>
            </a:r>
            <a:r>
              <a:rPr lang="es-ES" baseline="0" dirty="0"/>
              <a:t>y cotizaciones sociales en porcentaje del PIB (2007)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cmpd="sng"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cmpd="sng">
                <a:solidFill>
                  <a:srgbClr val="00B05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cmpd="sng"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cmpd="sng"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cmpd="sng"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cmpd="sng"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cmpd="sng"/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cmpd="sng"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 cmpd="sng"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15875" cmpd="sng">
                <a:solidFill>
                  <a:srgbClr val="FFFF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 cmpd="sng"/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 cmpd="sng"/>
            </c:spPr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 cmpd="sng"/>
            </c:spPr>
          </c:dPt>
          <c:dPt>
            <c:idx val="15"/>
            <c:invertIfNegative val="0"/>
            <c:bubble3D val="0"/>
            <c:spPr>
              <a:solidFill>
                <a:srgbClr val="0070C0"/>
              </a:solidFill>
              <a:ln cmpd="sng"/>
            </c:spPr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 cmpd="sng"/>
            </c:spPr>
          </c:dPt>
          <c:dPt>
            <c:idx val="18"/>
            <c:invertIfNegative val="0"/>
            <c:bubble3D val="0"/>
            <c:spPr>
              <a:solidFill>
                <a:srgbClr val="7030A0"/>
              </a:solidFill>
              <a:ln cmpd="sng"/>
            </c:spPr>
          </c:dPt>
          <c:dPt>
            <c:idx val="19"/>
            <c:invertIfNegative val="0"/>
            <c:bubble3D val="0"/>
            <c:spPr>
              <a:solidFill>
                <a:srgbClr val="7030A0"/>
              </a:solidFill>
              <a:ln cmpd="sng"/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'Datos Impuestos'!$B$24:$B$43</c:f>
              <c:strCache>
                <c:ptCount val="20"/>
                <c:pt idx="0">
                  <c:v>Dinamarca</c:v>
                </c:pt>
                <c:pt idx="1">
                  <c:v>Suecia</c:v>
                </c:pt>
                <c:pt idx="2">
                  <c:v>Noruega</c:v>
                </c:pt>
                <c:pt idx="4">
                  <c:v>Francia</c:v>
                </c:pt>
                <c:pt idx="5">
                  <c:v>Austria</c:v>
                </c:pt>
                <c:pt idx="6">
                  <c:v>Holanda</c:v>
                </c:pt>
                <c:pt idx="7">
                  <c:v>Alemania</c:v>
                </c:pt>
                <c:pt idx="9">
                  <c:v>Italia</c:v>
                </c:pt>
                <c:pt idx="10">
                  <c:v>España</c:v>
                </c:pt>
                <c:pt idx="11">
                  <c:v>Portugal</c:v>
                </c:pt>
                <c:pt idx="12">
                  <c:v>Grecia</c:v>
                </c:pt>
                <c:pt idx="14">
                  <c:v>Reino Unido</c:v>
                </c:pt>
                <c:pt idx="15">
                  <c:v>Australia</c:v>
                </c:pt>
                <c:pt idx="16">
                  <c:v>Estados Unidos</c:v>
                </c:pt>
                <c:pt idx="18">
                  <c:v>Zona Euro</c:v>
                </c:pt>
                <c:pt idx="19">
                  <c:v>UE27 </c:v>
                </c:pt>
              </c:strCache>
            </c:strRef>
          </c:cat>
          <c:val>
            <c:numRef>
              <c:f>'Datos Impuestos'!$C$24:$C$43</c:f>
              <c:numCache>
                <c:formatCode>0</c:formatCode>
                <c:ptCount val="20"/>
                <c:pt idx="0">
                  <c:v>48.9</c:v>
                </c:pt>
                <c:pt idx="1">
                  <c:v>47.3</c:v>
                </c:pt>
                <c:pt idx="2">
                  <c:v>42.9</c:v>
                </c:pt>
                <c:pt idx="4">
                  <c:v>43.4</c:v>
                </c:pt>
                <c:pt idx="5">
                  <c:v>41.7</c:v>
                </c:pt>
                <c:pt idx="6">
                  <c:v>38.700000000000003</c:v>
                </c:pt>
                <c:pt idx="7">
                  <c:v>38.700000000000003</c:v>
                </c:pt>
                <c:pt idx="9">
                  <c:v>42.7</c:v>
                </c:pt>
                <c:pt idx="10">
                  <c:v>37.1</c:v>
                </c:pt>
                <c:pt idx="11">
                  <c:v>32.800000000000004</c:v>
                </c:pt>
                <c:pt idx="12">
                  <c:v>32.6</c:v>
                </c:pt>
                <c:pt idx="14">
                  <c:v>36.300000000000004</c:v>
                </c:pt>
                <c:pt idx="15">
                  <c:v>27</c:v>
                </c:pt>
                <c:pt idx="16">
                  <c:v>26.3</c:v>
                </c:pt>
                <c:pt idx="18">
                  <c:v>40</c:v>
                </c:pt>
                <c:pt idx="19">
                  <c:v>39.4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928448"/>
        <c:axId val="135930240"/>
      </c:barChart>
      <c:catAx>
        <c:axId val="13592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es-ES"/>
          </a:p>
        </c:txPr>
        <c:crossAx val="135930240"/>
        <c:crosses val="autoZero"/>
        <c:auto val="1"/>
        <c:lblAlgn val="ctr"/>
        <c:lblOffset val="100"/>
        <c:noMultiLvlLbl val="0"/>
      </c:catAx>
      <c:valAx>
        <c:axId val="13593024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3592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err="1" smtClean="0"/>
              <a:t>Gráfico</a:t>
            </a:r>
            <a:r>
              <a:rPr lang="en-US" sz="2000" b="1" i="0" baseline="0" dirty="0" smtClean="0"/>
              <a:t> 7. </a:t>
            </a:r>
            <a:r>
              <a:rPr lang="en-US" sz="2000" b="1" i="0" baseline="0" dirty="0" err="1" smtClean="0"/>
              <a:t>Evolución</a:t>
            </a:r>
            <a:r>
              <a:rPr lang="en-US" sz="2000" b="1" i="0" baseline="0" dirty="0" smtClean="0"/>
              <a:t> </a:t>
            </a:r>
            <a:r>
              <a:rPr lang="en-US" sz="2000" b="1" i="0" baseline="0" dirty="0"/>
              <a:t>del </a:t>
            </a:r>
            <a:r>
              <a:rPr lang="en-US" sz="2000" b="1" i="0" baseline="0" dirty="0" err="1"/>
              <a:t>gasto</a:t>
            </a:r>
            <a:r>
              <a:rPr lang="en-US" sz="2000" b="1" i="0" baseline="0" dirty="0"/>
              <a:t> </a:t>
            </a:r>
            <a:r>
              <a:rPr lang="en-US" sz="2000" b="1" i="0" baseline="0" dirty="0" err="1"/>
              <a:t>público</a:t>
            </a:r>
            <a:r>
              <a:rPr lang="en-US" sz="2000" b="1" i="0" baseline="0" dirty="0"/>
              <a:t> social en </a:t>
            </a:r>
            <a:r>
              <a:rPr lang="en-US" sz="2000" b="1" i="0" baseline="0" dirty="0" err="1"/>
              <a:t>España</a:t>
            </a:r>
            <a:r>
              <a:rPr lang="en-US" sz="2000" b="1" i="0" baseline="0" dirty="0"/>
              <a:t> </a:t>
            </a:r>
            <a:endParaRPr lang="en-US" sz="2000" b="1" i="0" baseline="0" dirty="0" smtClean="0"/>
          </a:p>
          <a:p>
            <a:pPr>
              <a:defRPr/>
            </a:pPr>
            <a:r>
              <a:rPr lang="en-US" sz="2000" b="1" i="0" baseline="0" dirty="0" smtClean="0"/>
              <a:t>(</a:t>
            </a:r>
            <a:r>
              <a:rPr lang="en-US" sz="2000" b="1" i="0" baseline="0" dirty="0"/>
              <a:t>en </a:t>
            </a:r>
            <a:r>
              <a:rPr lang="en-US" sz="2000" b="1" i="0" baseline="0" dirty="0" smtClean="0"/>
              <a:t>% </a:t>
            </a:r>
            <a:r>
              <a:rPr lang="en-US" sz="2000" b="1" i="0" baseline="0" dirty="0"/>
              <a:t>del PIB)</a:t>
            </a:r>
          </a:p>
        </c:rich>
      </c:tx>
      <c:layout>
        <c:manualLayout>
          <c:xMode val="edge"/>
          <c:yMode val="edge"/>
          <c:x val="0.23024169316104193"/>
          <c:y val="9.97240862250570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384441385941781E-2"/>
          <c:y val="9.0816291115180706E-2"/>
          <c:w val="0.94959659515690309"/>
          <c:h val="0.8526734457058892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'GS histórico'!$C$1:$C$2</c:f>
              <c:strCache>
                <c:ptCount val="1"/>
                <c:pt idx="0">
                  <c:v>Fuente: Cuentas AA.PP.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00000"/>
              </a:solidFill>
            </a:ln>
          </c:spPr>
          <c:invertIfNegative val="0"/>
          <c:cat>
            <c:numRef>
              <c:f>'GS histórico'!$A$3:$A$34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'GS histórico'!$C$3:$C$34</c:f>
              <c:numCache>
                <c:formatCode>General</c:formatCode>
                <c:ptCount val="32"/>
                <c:pt idx="20" formatCode="0.0">
                  <c:v>22.6441363566368</c:v>
                </c:pt>
                <c:pt idx="21" formatCode="0.0">
                  <c:v>22.2308446392327</c:v>
                </c:pt>
                <c:pt idx="22" formatCode="0.0">
                  <c:v>22.476270400873194</c:v>
                </c:pt>
                <c:pt idx="23" formatCode="0.0">
                  <c:v>22.500581037490299</c:v>
                </c:pt>
                <c:pt idx="24" formatCode="0.0">
                  <c:v>22.875237431860892</c:v>
                </c:pt>
                <c:pt idx="25" formatCode="0.0">
                  <c:v>22.857083156457008</c:v>
                </c:pt>
                <c:pt idx="26" formatCode="0.0">
                  <c:v>22.800739081951384</c:v>
                </c:pt>
                <c:pt idx="27" formatCode="0.0">
                  <c:v>23.130176677640005</c:v>
                </c:pt>
                <c:pt idx="28" formatCode="0.0">
                  <c:v>24.673614960804407</c:v>
                </c:pt>
                <c:pt idx="29" formatCode="0.0">
                  <c:v>28.215809610519294</c:v>
                </c:pt>
                <c:pt idx="30" formatCode="0.0">
                  <c:v>28.5</c:v>
                </c:pt>
                <c:pt idx="31" formatCode="0.0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52032"/>
        <c:axId val="136257920"/>
      </c:barChart>
      <c:lineChart>
        <c:grouping val="standard"/>
        <c:varyColors val="0"/>
        <c:ser>
          <c:idx val="0"/>
          <c:order val="0"/>
          <c:tx>
            <c:strRef>
              <c:f>'GS histórico'!$B$1:$B$2</c:f>
              <c:strCache>
                <c:ptCount val="1"/>
                <c:pt idx="0">
                  <c:v>Fuente: OCDE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'GS histórico'!$A$3:$A$34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'GS histórico'!$B$3:$B$32</c:f>
              <c:numCache>
                <c:formatCode>0.0</c:formatCode>
                <c:ptCount val="30"/>
                <c:pt idx="0">
                  <c:v>15.5</c:v>
                </c:pt>
                <c:pt idx="1">
                  <c:v>16.7</c:v>
                </c:pt>
                <c:pt idx="2">
                  <c:v>16.7</c:v>
                </c:pt>
                <c:pt idx="3">
                  <c:v>17.399999999999999</c:v>
                </c:pt>
                <c:pt idx="4">
                  <c:v>17.2</c:v>
                </c:pt>
                <c:pt idx="5">
                  <c:v>17.8</c:v>
                </c:pt>
                <c:pt idx="6">
                  <c:v>17.5</c:v>
                </c:pt>
                <c:pt idx="7">
                  <c:v>17.399999999999999</c:v>
                </c:pt>
                <c:pt idx="8">
                  <c:v>17.899999999999999</c:v>
                </c:pt>
                <c:pt idx="9">
                  <c:v>18.100000000000001</c:v>
                </c:pt>
                <c:pt idx="10">
                  <c:v>19.899999999999999</c:v>
                </c:pt>
                <c:pt idx="11">
                  <c:v>20.7</c:v>
                </c:pt>
                <c:pt idx="12">
                  <c:v>21.8</c:v>
                </c:pt>
                <c:pt idx="13">
                  <c:v>23.1</c:v>
                </c:pt>
                <c:pt idx="14">
                  <c:v>22</c:v>
                </c:pt>
                <c:pt idx="15">
                  <c:v>21.4</c:v>
                </c:pt>
                <c:pt idx="16">
                  <c:v>21.3</c:v>
                </c:pt>
                <c:pt idx="17">
                  <c:v>20.7</c:v>
                </c:pt>
                <c:pt idx="18">
                  <c:v>20.6</c:v>
                </c:pt>
                <c:pt idx="19">
                  <c:v>20.399999999999999</c:v>
                </c:pt>
                <c:pt idx="20">
                  <c:v>20.399999999999999</c:v>
                </c:pt>
                <c:pt idx="21">
                  <c:v>20.100000000000001</c:v>
                </c:pt>
                <c:pt idx="22">
                  <c:v>20.399999999999999</c:v>
                </c:pt>
                <c:pt idx="23">
                  <c:v>21</c:v>
                </c:pt>
                <c:pt idx="24">
                  <c:v>21.2</c:v>
                </c:pt>
                <c:pt idx="25">
                  <c:v>21.4</c:v>
                </c:pt>
                <c:pt idx="26">
                  <c:v>21.4</c:v>
                </c:pt>
                <c:pt idx="27">
                  <c:v>21.6</c:v>
                </c:pt>
                <c:pt idx="28">
                  <c:v>22.9</c:v>
                </c:pt>
                <c:pt idx="29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52032"/>
        <c:axId val="136257920"/>
      </c:lineChart>
      <c:catAx>
        <c:axId val="1362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s-ES"/>
          </a:p>
        </c:txPr>
        <c:crossAx val="136257920"/>
        <c:crosses val="autoZero"/>
        <c:auto val="1"/>
        <c:lblAlgn val="ctr"/>
        <c:lblOffset val="100"/>
        <c:noMultiLvlLbl val="0"/>
      </c:catAx>
      <c:valAx>
        <c:axId val="136257920"/>
        <c:scaling>
          <c:orientation val="minMax"/>
        </c:scaling>
        <c:delete val="0"/>
        <c:axPos val="l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362520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7.9190898228622492E-2"/>
          <c:y val="0.78810524551458738"/>
          <c:w val="0.20627186323519009"/>
          <c:h val="0.13821874922383071"/>
        </c:manualLayout>
      </c:layout>
      <c:overlay val="1"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2000" dirty="0" smtClean="0"/>
              <a:t>Gráfico</a:t>
            </a:r>
            <a:r>
              <a:rPr lang="es-ES" sz="2000" baseline="0" dirty="0" smtClean="0"/>
              <a:t> 8. </a:t>
            </a:r>
            <a:r>
              <a:rPr lang="es-ES" sz="2000" dirty="0" smtClean="0"/>
              <a:t>Índices de evolución</a:t>
            </a:r>
            <a:r>
              <a:rPr lang="es-ES" sz="2000" baseline="0" dirty="0" smtClean="0"/>
              <a:t> del Gasto público social y del PIB</a:t>
            </a:r>
            <a:endParaRPr lang="es-ES" sz="2000" dirty="0"/>
          </a:p>
        </c:rich>
      </c:tx>
      <c:layout>
        <c:manualLayout>
          <c:xMode val="edge"/>
          <c:yMode val="edge"/>
          <c:x val="0.1682569991251093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030931363706738E-2"/>
          <c:y val="3.8776969817907736E-2"/>
          <c:w val="0.9293165868623553"/>
          <c:h val="0.90377023425787251"/>
        </c:manualLayout>
      </c:layout>
      <c:lineChart>
        <c:grouping val="standard"/>
        <c:varyColors val="0"/>
        <c:ser>
          <c:idx val="0"/>
          <c:order val="0"/>
          <c:tx>
            <c:strRef>
              <c:f>'Evoluc GS'!$N$4</c:f>
              <c:strCache>
                <c:ptCount val="1"/>
                <c:pt idx="0">
                  <c:v>Gasto social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1"/>
              <c:layout>
                <c:manualLayout>
                  <c:x val="-4.8912510936132921E-2"/>
                  <c:y val="-5.2274241255164958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 err="1"/>
                      <a:t>Gasto</a:t>
                    </a:r>
                    <a:r>
                      <a:rPr lang="en-US" sz="1800" b="1" dirty="0"/>
                      <a:t> social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'Evoluc GS'!$M$5:$M$16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'Evoluc GS'!$N$5:$N$16</c:f>
              <c:numCache>
                <c:formatCode>0</c:formatCode>
                <c:ptCount val="12"/>
                <c:pt idx="0">
                  <c:v>100</c:v>
                </c:pt>
                <c:pt idx="1">
                  <c:v>106.04401382530484</c:v>
                </c:pt>
                <c:pt idx="2">
                  <c:v>114.91408260128864</c:v>
                </c:pt>
                <c:pt idx="3">
                  <c:v>123.52895812446971</c:v>
                </c:pt>
                <c:pt idx="4">
                  <c:v>134.9215140531559</c:v>
                </c:pt>
                <c:pt idx="5">
                  <c:v>145.71184194844255</c:v>
                </c:pt>
                <c:pt idx="6">
                  <c:v>157.54117094442537</c:v>
                </c:pt>
                <c:pt idx="7">
                  <c:v>170.78177471483548</c:v>
                </c:pt>
                <c:pt idx="8">
                  <c:v>188.16085587890942</c:v>
                </c:pt>
                <c:pt idx="9">
                  <c:v>207.27721418706219</c:v>
                </c:pt>
                <c:pt idx="10">
                  <c:v>211.85036140692807</c:v>
                </c:pt>
                <c:pt idx="11">
                  <c:v>207.99374986854738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'Evoluc GS'!$O$4</c:f>
              <c:strCache>
                <c:ptCount val="1"/>
                <c:pt idx="0">
                  <c:v>PIB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1.2287233596543138E-2"/>
                  <c:y val="-3.972844382055585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P</a:t>
                    </a:r>
                    <a:r>
                      <a:rPr lang="en-US" sz="1400" b="1"/>
                      <a:t>IB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'Evoluc GS'!$M$5:$M$16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'Evoluc GS'!$O$5:$O$16</c:f>
              <c:numCache>
                <c:formatCode>0</c:formatCode>
                <c:ptCount val="12"/>
                <c:pt idx="0">
                  <c:v>100</c:v>
                </c:pt>
                <c:pt idx="1">
                  <c:v>108.01546895017836</c:v>
                </c:pt>
                <c:pt idx="2">
                  <c:v>115.77232829608171</c:v>
                </c:pt>
                <c:pt idx="3">
                  <c:v>124.31708172793762</c:v>
                </c:pt>
                <c:pt idx="4">
                  <c:v>133.55844592931982</c:v>
                </c:pt>
                <c:pt idx="5">
                  <c:v>144.35432532103954</c:v>
                </c:pt>
                <c:pt idx="6">
                  <c:v>156.45912809351222</c:v>
                </c:pt>
                <c:pt idx="7">
                  <c:v>167.19309358365598</c:v>
                </c:pt>
                <c:pt idx="8">
                  <c:v>172.69025427563116</c:v>
                </c:pt>
                <c:pt idx="9">
                  <c:v>166.38329150176136</c:v>
                </c:pt>
                <c:pt idx="10">
                  <c:v>166.51394570944589</c:v>
                </c:pt>
                <c:pt idx="11">
                  <c:v>168.81142771869514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89280"/>
        <c:axId val="136295168"/>
      </c:lineChart>
      <c:catAx>
        <c:axId val="13628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136295168"/>
        <c:crosses val="autoZero"/>
        <c:auto val="1"/>
        <c:lblAlgn val="ctr"/>
        <c:lblOffset val="100"/>
        <c:noMultiLvlLbl val="0"/>
      </c:catAx>
      <c:valAx>
        <c:axId val="136295168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13628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2400" dirty="0" smtClean="0"/>
              <a:t>Gráfico 9. Evolución </a:t>
            </a:r>
            <a:r>
              <a:rPr lang="es-ES" sz="2400" dirty="0"/>
              <a:t>del gasto público social </a:t>
            </a:r>
            <a:endParaRPr lang="es-ES" sz="2400" dirty="0" smtClean="0"/>
          </a:p>
          <a:p>
            <a:pPr>
              <a:defRPr/>
            </a:pPr>
            <a:r>
              <a:rPr lang="es-ES" sz="2400" dirty="0" smtClean="0"/>
              <a:t>(</a:t>
            </a:r>
            <a:r>
              <a:rPr lang="es-ES" sz="2400" dirty="0"/>
              <a:t>en</a:t>
            </a:r>
            <a:r>
              <a:rPr lang="es-ES" sz="2400" baseline="0" dirty="0"/>
              <a:t> % del PIB)</a:t>
            </a:r>
            <a:endParaRPr lang="es-ES" sz="2400" dirty="0"/>
          </a:p>
        </c:rich>
      </c:tx>
      <c:layout>
        <c:manualLayout>
          <c:xMode val="edge"/>
          <c:yMode val="edge"/>
          <c:x val="0.20030626938887133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G.Social!$A$45</c:f>
              <c:strCache>
                <c:ptCount val="1"/>
                <c:pt idx="0">
                  <c:v>Salud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Salud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G.Social!$B$44:$F$44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G.Social!$B$45:$F$45</c:f>
              <c:numCache>
                <c:formatCode>#,##0.0</c:formatCode>
                <c:ptCount val="5"/>
                <c:pt idx="0">
                  <c:v>5.7</c:v>
                </c:pt>
                <c:pt idx="1">
                  <c:v>6.1</c:v>
                </c:pt>
                <c:pt idx="2">
                  <c:v>6.8</c:v>
                </c:pt>
                <c:pt idx="3">
                  <c:v>6.6</c:v>
                </c:pt>
                <c:pt idx="4">
                  <c:v>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G.Social!$A$46</c:f>
              <c:strCache>
                <c:ptCount val="1"/>
                <c:pt idx="0">
                  <c:v>Educación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r>
                      <a:rPr lang="en-US" sz="1400" b="1"/>
                      <a:t>Educación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G.Social!$B$44:$F$44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G.Social!$B$46:$F$46</c:f>
              <c:numCache>
                <c:formatCode>#,##0.0</c:formatCode>
                <c:ptCount val="5"/>
                <c:pt idx="0">
                  <c:v>4.4000000000000004</c:v>
                </c:pt>
                <c:pt idx="1">
                  <c:v>4.5999999999999996</c:v>
                </c:pt>
                <c:pt idx="2">
                  <c:v>5.0999999999999996</c:v>
                </c:pt>
                <c:pt idx="3">
                  <c:v>4.9000000000000004</c:v>
                </c:pt>
                <c:pt idx="4">
                  <c:v>4.7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G.Social!$A$47</c:f>
              <c:strCache>
                <c:ptCount val="1"/>
                <c:pt idx="0">
                  <c:v>Desempleo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r>
                      <a:rPr lang="en-US" sz="1400" b="1"/>
                      <a:t>D</a:t>
                    </a:r>
                    <a:r>
                      <a:rPr lang="en-US"/>
                      <a:t>esempleo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G.Social!$B$44:$F$44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G.Social!$B$47:$F$47</c:f>
              <c:numCache>
                <c:formatCode>#,##0.0</c:formatCode>
                <c:ptCount val="5"/>
                <c:pt idx="0">
                  <c:v>1.6</c:v>
                </c:pt>
                <c:pt idx="1">
                  <c:v>2.1</c:v>
                </c:pt>
                <c:pt idx="2">
                  <c:v>3.2</c:v>
                </c:pt>
                <c:pt idx="3">
                  <c:v>3.2</c:v>
                </c:pt>
                <c:pt idx="4">
                  <c:v>3.1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G.Social!$A$48</c:f>
              <c:strCache>
                <c:ptCount val="1"/>
                <c:pt idx="0">
                  <c:v>Protección Social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2.8670211725267396E-2"/>
                  <c:y val="3.972844382055585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</a:t>
                    </a:r>
                    <a:r>
                      <a:rPr lang="en-US"/>
                      <a:t>rotección</a:t>
                    </a:r>
                    <a:r>
                      <a:rPr lang="en-US" baseline="0"/>
                      <a:t> Social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G.Social!$B$44:$F$44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G.Social!$B$48:$F$48</c:f>
              <c:numCache>
                <c:formatCode>#,##0.0</c:formatCode>
                <c:ptCount val="5"/>
                <c:pt idx="0">
                  <c:v>11.5</c:v>
                </c:pt>
                <c:pt idx="1">
                  <c:v>12</c:v>
                </c:pt>
                <c:pt idx="2">
                  <c:v>13.100000000000001</c:v>
                </c:pt>
                <c:pt idx="3">
                  <c:v>13.8</c:v>
                </c:pt>
                <c:pt idx="4">
                  <c:v>13.8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098944"/>
        <c:axId val="136100480"/>
      </c:lineChart>
      <c:catAx>
        <c:axId val="1360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36100480"/>
        <c:crosses val="autoZero"/>
        <c:auto val="1"/>
        <c:lblAlgn val="ctr"/>
        <c:lblOffset val="100"/>
        <c:noMultiLvlLbl val="0"/>
      </c:catAx>
      <c:valAx>
        <c:axId val="13610048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13609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04BD5-C016-4754-810A-FA57DA48DF50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10C1C-85EE-4ABD-9B5F-1B149DB0581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28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692889-3C68-4136-B358-938A91901F3A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48B10ED-490B-4BDA-8505-581FD8209A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429000"/>
            <a:ext cx="8712968" cy="3096344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s-ES" sz="2400" b="1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Eduardo Bandrés </a:t>
            </a:r>
            <a:r>
              <a:rPr lang="es-ES" sz="2400" b="1" dirty="0" err="1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Moliné</a:t>
            </a:r>
            <a:endParaRPr lang="es-ES" sz="2400" b="1" dirty="0" smtClean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s-ES" sz="2000" i="1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Catedrático de Economía Aplicada </a:t>
            </a:r>
          </a:p>
          <a:p>
            <a:pPr>
              <a:lnSpc>
                <a:spcPct val="70000"/>
              </a:lnSpc>
            </a:pPr>
            <a:r>
              <a:rPr lang="es-ES" sz="1900" i="1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Facultad de Economía y Empresa</a:t>
            </a:r>
          </a:p>
          <a:p>
            <a:pPr>
              <a:lnSpc>
                <a:spcPct val="70000"/>
              </a:lnSpc>
            </a:pPr>
            <a:r>
              <a:rPr lang="es-ES" sz="1900" i="1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Universidad de Zaragoza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pPr algn="r"/>
            <a:r>
              <a:rPr lang="es-ES" sz="2000" b="1" dirty="0" smtClean="0">
                <a:latin typeface="+mj-lt"/>
              </a:rPr>
              <a:t>III Encuentro Envejecimiento y dependencia. Retos y políticas</a:t>
            </a:r>
          </a:p>
          <a:p>
            <a:pPr algn="r"/>
            <a:r>
              <a:rPr lang="es-ES" sz="1900" b="1" dirty="0" smtClean="0">
                <a:latin typeface="+mj-lt"/>
              </a:rPr>
              <a:t>Cátedra </a:t>
            </a:r>
            <a:r>
              <a:rPr lang="es-ES" sz="1900" b="1" dirty="0" err="1" smtClean="0">
                <a:latin typeface="+mj-lt"/>
              </a:rPr>
              <a:t>Bantierra-Ruralia</a:t>
            </a:r>
            <a:r>
              <a:rPr lang="es-ES" sz="1900" b="1" dirty="0" smtClean="0">
                <a:latin typeface="+mj-lt"/>
              </a:rPr>
              <a:t>. Universidad de Zaragoza</a:t>
            </a:r>
          </a:p>
          <a:p>
            <a:pPr algn="r"/>
            <a:r>
              <a:rPr lang="es-ES" sz="1900" b="1" dirty="0" smtClean="0">
                <a:latin typeface="+mj-lt"/>
              </a:rPr>
              <a:t>7 de febrero de 2013</a:t>
            </a:r>
            <a:endParaRPr lang="es-ES" sz="1900" b="1" dirty="0">
              <a:latin typeface="+mj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84976" cy="147002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s-ES" dirty="0" smtClean="0"/>
              <a:t>Estado de bienestar y crisis económica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21938" y="188640"/>
          <a:ext cx="9122062" cy="636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Elipse"/>
          <p:cNvSpPr/>
          <p:nvPr/>
        </p:nvSpPr>
        <p:spPr>
          <a:xfrm>
            <a:off x="7596336" y="908720"/>
            <a:ext cx="154766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260648"/>
          <a:ext cx="9144000" cy="614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827584" y="404664"/>
          <a:ext cx="7488832" cy="607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260648"/>
          <a:ext cx="9301574" cy="622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179512" y="404664"/>
          <a:ext cx="8964488" cy="607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79169" y="0"/>
          <a:ext cx="9302338" cy="646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179511" y="260648"/>
          <a:ext cx="8964489" cy="620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80120"/>
          </a:xfrm>
        </p:spPr>
        <p:txBody>
          <a:bodyPr>
            <a:normAutofit fontScale="90000"/>
          </a:bodyPr>
          <a:lstStyle/>
          <a:p>
            <a:r>
              <a:rPr lang="es-ES" sz="3200" b="1" u="sng" dirty="0" smtClean="0"/>
              <a:t>Estado de bienestar y crisis económica</a:t>
            </a:r>
            <a:endParaRPr lang="es-ES" sz="3200" b="1" u="sng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Crisis económica, consolidación fiscal y Estado de bienestar</a:t>
            </a:r>
          </a:p>
          <a:p>
            <a:r>
              <a:rPr lang="es-ES" dirty="0" smtClean="0"/>
              <a:t>¿Es demasiado grande el gasto público social en España?</a:t>
            </a:r>
          </a:p>
          <a:p>
            <a:r>
              <a:rPr lang="es-ES" dirty="0" smtClean="0"/>
              <a:t>Los efectos de la crisis económica sobre el gasto y el ingreso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La sostenibilidad del Estado de bienestar</a:t>
            </a:r>
          </a:p>
          <a:p>
            <a:r>
              <a:rPr lang="es-ES" dirty="0" smtClean="0"/>
              <a:t>Desigualdad, gasto social y redistribución</a:t>
            </a:r>
          </a:p>
          <a:p>
            <a:r>
              <a:rPr lang="es-ES" dirty="0" smtClean="0"/>
              <a:t>Efectos distributivos de las políticas de ajuste fiscal</a:t>
            </a:r>
          </a:p>
          <a:p>
            <a:r>
              <a:rPr lang="es-ES" dirty="0" smtClean="0"/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0"/>
          <a:ext cx="8892480" cy="655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0"/>
          <a:ext cx="930157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80120"/>
          </a:xfrm>
        </p:spPr>
        <p:txBody>
          <a:bodyPr>
            <a:normAutofit fontScale="90000"/>
          </a:bodyPr>
          <a:lstStyle/>
          <a:p>
            <a:r>
              <a:rPr lang="es-ES" sz="3200" b="1" u="sng" dirty="0" smtClean="0"/>
              <a:t>Estado de bienestar y crisis económica</a:t>
            </a:r>
            <a:endParaRPr lang="es-ES" sz="3200" b="1" u="sng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Crisis económica, consolidación fiscal y Estado de bienestar</a:t>
            </a:r>
          </a:p>
          <a:p>
            <a:r>
              <a:rPr lang="es-ES" dirty="0" smtClean="0"/>
              <a:t>¿Es demasiado grande el gasto público social en España?</a:t>
            </a:r>
          </a:p>
          <a:p>
            <a:r>
              <a:rPr lang="es-ES" dirty="0" smtClean="0"/>
              <a:t>Los efectos de la crisis económica sobre el gasto y el ingreso</a:t>
            </a:r>
          </a:p>
          <a:p>
            <a:r>
              <a:rPr lang="es-ES" dirty="0" smtClean="0"/>
              <a:t>La sostenibilidad del Estado de bienestar</a:t>
            </a:r>
          </a:p>
          <a:p>
            <a:r>
              <a:rPr lang="es-ES" dirty="0" smtClean="0"/>
              <a:t>Desigualdad, gasto social y redistribución</a:t>
            </a:r>
          </a:p>
          <a:p>
            <a:r>
              <a:rPr lang="es-ES" dirty="0" smtClean="0"/>
              <a:t>Efectos distributivos de las políticas de ajuste fiscal</a:t>
            </a:r>
          </a:p>
          <a:p>
            <a:r>
              <a:rPr lang="es-ES" dirty="0" smtClean="0"/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80120"/>
          </a:xfrm>
        </p:spPr>
        <p:txBody>
          <a:bodyPr>
            <a:normAutofit fontScale="90000"/>
          </a:bodyPr>
          <a:lstStyle/>
          <a:p>
            <a:r>
              <a:rPr lang="es-ES" sz="3200" b="1" u="sng" dirty="0" smtClean="0"/>
              <a:t>Estado de bienestar y crisis económica</a:t>
            </a:r>
            <a:endParaRPr lang="es-ES" sz="3200" b="1" u="sng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Crisis económica, consolidación fiscal y Estado de bienestar</a:t>
            </a:r>
          </a:p>
          <a:p>
            <a:r>
              <a:rPr lang="es-ES" dirty="0" smtClean="0"/>
              <a:t>¿Es demasiado grande el gasto público social en España?</a:t>
            </a:r>
          </a:p>
          <a:p>
            <a:r>
              <a:rPr lang="es-ES" dirty="0" smtClean="0"/>
              <a:t>Los efectos de la crisis económica sobre el gasto y el ingreso</a:t>
            </a:r>
          </a:p>
          <a:p>
            <a:r>
              <a:rPr lang="es-ES" dirty="0" smtClean="0"/>
              <a:t>La sostenibilidad del Estado de bienestar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Desigualdad, gasto social y redistribución</a:t>
            </a:r>
          </a:p>
          <a:p>
            <a:r>
              <a:rPr lang="es-ES" dirty="0" smtClean="0"/>
              <a:t>Efectos distributivos de las políticas de ajuste fiscal</a:t>
            </a:r>
          </a:p>
          <a:p>
            <a:r>
              <a:rPr lang="es-ES" dirty="0" smtClean="0"/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1" y="1"/>
          <a:ext cx="9222787" cy="646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0"/>
          <a:ext cx="930157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80120"/>
          </a:xfrm>
        </p:spPr>
        <p:txBody>
          <a:bodyPr>
            <a:normAutofit fontScale="90000"/>
          </a:bodyPr>
          <a:lstStyle/>
          <a:p>
            <a:r>
              <a:rPr lang="es-ES" sz="3200" b="1" u="sng" dirty="0" smtClean="0"/>
              <a:t>Estado de bienestar y crisis económica</a:t>
            </a:r>
            <a:endParaRPr lang="es-ES" sz="3200" b="1" u="sng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Crisis económica, consolidación fiscal y Estado de bienestar</a:t>
            </a:r>
          </a:p>
          <a:p>
            <a:r>
              <a:rPr lang="es-ES" dirty="0" smtClean="0"/>
              <a:t>¿Es demasiado grande el gasto público social en España?</a:t>
            </a:r>
          </a:p>
          <a:p>
            <a:r>
              <a:rPr lang="es-ES" dirty="0" smtClean="0"/>
              <a:t>Los efectos de la crisis económica sobre el gasto y el ingreso</a:t>
            </a:r>
          </a:p>
          <a:p>
            <a:r>
              <a:rPr lang="es-ES" dirty="0" smtClean="0"/>
              <a:t>La sostenibilidad del Estado de bienestar</a:t>
            </a:r>
          </a:p>
          <a:p>
            <a:r>
              <a:rPr lang="es-ES" dirty="0" smtClean="0"/>
              <a:t>Desigualdad, gasto social y redistribución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Efectos distributivos de las políticas de ajuste fiscal</a:t>
            </a:r>
          </a:p>
          <a:p>
            <a:r>
              <a:rPr lang="es-ES" dirty="0" smtClean="0"/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sz="4400" b="1" dirty="0" smtClean="0"/>
              <a:t>       ¡ MUCHAS GRACIAS POR SU ATENCIÓN !</a:t>
            </a:r>
            <a:endParaRPr lang="es-ES" sz="4400" b="1" dirty="0"/>
          </a:p>
        </p:txBody>
      </p:sp>
      <p:sp>
        <p:nvSpPr>
          <p:cNvPr id="10" name="9 Título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/>
          <a:lstStyle/>
          <a:p>
            <a:r>
              <a:rPr lang="es-ES" dirty="0" smtClean="0"/>
              <a:t>Estado de bienestar y crisis económica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21938" y="188640"/>
          <a:ext cx="9122062" cy="636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78787" y="188641"/>
          <a:ext cx="9301574" cy="6280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 noGrp="1"/>
          </p:cNvGraphicFramePr>
          <p:nvPr/>
        </p:nvGraphicFramePr>
        <p:xfrm>
          <a:off x="179511" y="389231"/>
          <a:ext cx="8784977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188640"/>
          <a:ext cx="930157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0" y="188640"/>
          <a:ext cx="9144001" cy="627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80120"/>
          </a:xfrm>
        </p:spPr>
        <p:txBody>
          <a:bodyPr>
            <a:normAutofit fontScale="90000"/>
          </a:bodyPr>
          <a:lstStyle/>
          <a:p>
            <a:r>
              <a:rPr lang="es-ES" sz="3200" b="1" u="sng" dirty="0" smtClean="0"/>
              <a:t>Estado de bienestar y crisis económica</a:t>
            </a:r>
            <a:endParaRPr lang="es-ES" sz="3200" b="1" u="sng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Crisis económica, consolidación fiscal y Estado de bienestar</a:t>
            </a:r>
          </a:p>
          <a:p>
            <a:r>
              <a:rPr lang="es-ES" dirty="0" smtClean="0"/>
              <a:t>¿Es demasiado grande el gasto público social en España?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Los efectos de la crisis económica sobre el gasto y el ingreso</a:t>
            </a:r>
          </a:p>
          <a:p>
            <a:r>
              <a:rPr lang="es-ES" dirty="0" smtClean="0"/>
              <a:t>La sostenibilidad del Estado de bienestar</a:t>
            </a:r>
          </a:p>
          <a:p>
            <a:r>
              <a:rPr lang="es-ES" dirty="0" smtClean="0"/>
              <a:t>Desigualdad, gasto social y redistribución</a:t>
            </a:r>
          </a:p>
          <a:p>
            <a:r>
              <a:rPr lang="es-ES" dirty="0" smtClean="0"/>
              <a:t>Efectos distributivos de las políticas de ajuste fiscal</a:t>
            </a:r>
          </a:p>
          <a:p>
            <a:r>
              <a:rPr lang="es-ES" dirty="0" smtClean="0"/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1653</TotalTime>
  <Words>652</Words>
  <Application>Microsoft Office PowerPoint</Application>
  <PresentationFormat>Presentación en pantalla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Equidad</vt:lpstr>
      <vt:lpstr>Estado de bienestar y crisis económica</vt:lpstr>
      <vt:lpstr>Estado de bienestar y crisis económica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Estado de bienestar y crisis económica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Estado de bienestar y crisis económica</vt:lpstr>
      <vt:lpstr>Presentación de PowerPoint</vt:lpstr>
      <vt:lpstr>Presentación de PowerPoint</vt:lpstr>
      <vt:lpstr>Estado de bienestar y crisis económica</vt:lpstr>
      <vt:lpstr>Presentación de PowerPoint</vt:lpstr>
      <vt:lpstr>Presentación de PowerPoint</vt:lpstr>
      <vt:lpstr>Estado de bienestar y crisis económica</vt:lpstr>
      <vt:lpstr>Estado de bienestar y crisis económica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Bandres</dc:creator>
  <cp:lastModifiedBy>Decanato FFEE</cp:lastModifiedBy>
  <cp:revision>115</cp:revision>
  <dcterms:created xsi:type="dcterms:W3CDTF">2012-03-11T17:36:46Z</dcterms:created>
  <dcterms:modified xsi:type="dcterms:W3CDTF">2013-02-11T13:50:36Z</dcterms:modified>
</cp:coreProperties>
</file>