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8"/>
  </p:handoutMasterIdLst>
  <p:sldIdLst>
    <p:sldId id="256" r:id="rId2"/>
    <p:sldId id="281" r:id="rId3"/>
    <p:sldId id="279" r:id="rId4"/>
    <p:sldId id="290" r:id="rId5"/>
    <p:sldId id="280" r:id="rId6"/>
    <p:sldId id="283" r:id="rId7"/>
    <p:sldId id="289" r:id="rId8"/>
    <p:sldId id="284" r:id="rId9"/>
    <p:sldId id="282" r:id="rId10"/>
    <p:sldId id="287" r:id="rId11"/>
    <p:sldId id="257" r:id="rId12"/>
    <p:sldId id="259" r:id="rId13"/>
    <p:sldId id="263" r:id="rId14"/>
    <p:sldId id="264" r:id="rId15"/>
    <p:sldId id="265" r:id="rId16"/>
    <p:sldId id="260" r:id="rId17"/>
    <p:sldId id="274" r:id="rId18"/>
    <p:sldId id="267" r:id="rId19"/>
    <p:sldId id="271" r:id="rId20"/>
    <p:sldId id="278" r:id="rId21"/>
    <p:sldId id="291" r:id="rId22"/>
    <p:sldId id="266" r:id="rId23"/>
    <p:sldId id="270" r:id="rId24"/>
    <p:sldId id="273" r:id="rId25"/>
    <p:sldId id="269" r:id="rId26"/>
    <p:sldId id="292" r:id="rId2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B5DF6-A62F-43BD-920E-17ACD4DBA448}" type="datetimeFigureOut">
              <a:rPr lang="es-ES" smtClean="0"/>
              <a:pPr/>
              <a:t>18/02/2014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0172E-7B7F-4581-A241-3413A4874E3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9B5AF-EEFD-4C4D-8F6A-3C55BDB841FE}" type="datetimeFigureOut">
              <a:rPr lang="es-ES" smtClean="0"/>
              <a:pPr/>
              <a:t>18/02/2014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67F0-3972-4A22-8FF4-D1D9C7DED5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9B5AF-EEFD-4C4D-8F6A-3C55BDB841FE}" type="datetimeFigureOut">
              <a:rPr lang="es-ES" smtClean="0"/>
              <a:pPr/>
              <a:t>18/02/2014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67F0-3972-4A22-8FF4-D1D9C7DED5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9B5AF-EEFD-4C4D-8F6A-3C55BDB841FE}" type="datetimeFigureOut">
              <a:rPr lang="es-ES" smtClean="0"/>
              <a:pPr/>
              <a:t>18/02/2014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67F0-3972-4A22-8FF4-D1D9C7DED5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9B5AF-EEFD-4C4D-8F6A-3C55BDB841FE}" type="datetimeFigureOut">
              <a:rPr lang="es-ES" smtClean="0"/>
              <a:pPr/>
              <a:t>18/02/2014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67F0-3972-4A22-8FF4-D1D9C7DED5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9B5AF-EEFD-4C4D-8F6A-3C55BDB841FE}" type="datetimeFigureOut">
              <a:rPr lang="es-ES" smtClean="0"/>
              <a:pPr/>
              <a:t>18/02/2014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67F0-3972-4A22-8FF4-D1D9C7DED5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9B5AF-EEFD-4C4D-8F6A-3C55BDB841FE}" type="datetimeFigureOut">
              <a:rPr lang="es-ES" smtClean="0"/>
              <a:pPr/>
              <a:t>18/02/2014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67F0-3972-4A22-8FF4-D1D9C7DED5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9B5AF-EEFD-4C4D-8F6A-3C55BDB841FE}" type="datetimeFigureOut">
              <a:rPr lang="es-ES" smtClean="0"/>
              <a:pPr/>
              <a:t>18/02/2014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67F0-3972-4A22-8FF4-D1D9C7DED5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9B5AF-EEFD-4C4D-8F6A-3C55BDB841FE}" type="datetimeFigureOut">
              <a:rPr lang="es-ES" smtClean="0"/>
              <a:pPr/>
              <a:t>18/02/2014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67F0-3972-4A22-8FF4-D1D9C7DED5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9B5AF-EEFD-4C4D-8F6A-3C55BDB841FE}" type="datetimeFigureOut">
              <a:rPr lang="es-ES" smtClean="0"/>
              <a:pPr/>
              <a:t>18/02/2014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67F0-3972-4A22-8FF4-D1D9C7DED5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9B5AF-EEFD-4C4D-8F6A-3C55BDB841FE}" type="datetimeFigureOut">
              <a:rPr lang="es-ES" smtClean="0"/>
              <a:pPr/>
              <a:t>18/02/2014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67F0-3972-4A22-8FF4-D1D9C7DED5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9B5AF-EEFD-4C4D-8F6A-3C55BDB841FE}" type="datetimeFigureOut">
              <a:rPr lang="es-ES" smtClean="0"/>
              <a:pPr/>
              <a:t>18/02/2014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67F0-3972-4A22-8FF4-D1D9C7DED5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9B5AF-EEFD-4C4D-8F6A-3C55BDB841FE}" type="datetimeFigureOut">
              <a:rPr lang="es-ES" smtClean="0"/>
              <a:pPr/>
              <a:t>18/02/2014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167F0-3972-4A22-8FF4-D1D9C7DED5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isabel.bardaji@upm.es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isabel.bardaji@upm.e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2547715"/>
          </a:xfrm>
        </p:spPr>
        <p:txBody>
          <a:bodyPr>
            <a:normAutofit/>
          </a:bodyPr>
          <a:lstStyle/>
          <a:p>
            <a:r>
              <a:rPr lang="es-ES" dirty="0" smtClean="0"/>
              <a:t>Medidas de adaptación y mitigación al cambio climático en la nueva PAC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6400800" cy="1752600"/>
          </a:xfrm>
        </p:spPr>
        <p:txBody>
          <a:bodyPr/>
          <a:lstStyle/>
          <a:p>
            <a:r>
              <a:rPr lang="es-ES" dirty="0" smtClean="0"/>
              <a:t>Isabel Bardají </a:t>
            </a:r>
            <a:r>
              <a:rPr lang="es-ES" dirty="0" err="1" smtClean="0"/>
              <a:t>Azcárate</a:t>
            </a:r>
            <a:r>
              <a:rPr lang="es-ES" dirty="0" smtClean="0"/>
              <a:t> </a:t>
            </a:r>
          </a:p>
          <a:p>
            <a:r>
              <a:rPr lang="es-ES" dirty="0" smtClean="0">
                <a:hlinkClick r:id="rId2"/>
              </a:rPr>
              <a:t>isabel.bardaji@upm.es</a:t>
            </a:r>
            <a:r>
              <a:rPr lang="es-ES" dirty="0" smtClean="0"/>
              <a:t> </a:t>
            </a:r>
            <a:endParaRPr lang="es-E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0"/>
            <a:ext cx="2873375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UPM.JPG"/>
          <p:cNvPicPr>
            <a:picLocks noChangeAspect="1"/>
          </p:cNvPicPr>
          <p:nvPr/>
        </p:nvPicPr>
        <p:blipFill>
          <a:blip r:embed="rId4" cstate="print"/>
          <a:srcRect l="19403" t="17909" r="19403" b="32835"/>
          <a:stretch>
            <a:fillRect/>
          </a:stretch>
        </p:blipFill>
        <p:spPr bwMode="auto">
          <a:xfrm>
            <a:off x="7956376" y="1"/>
            <a:ext cx="1187624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3" descr="C:\Users\Elena Vivas\Desktop\Logo_y_Fras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1"/>
            <a:ext cx="931168" cy="90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es-ES" sz="3600" dirty="0" smtClean="0"/>
              <a:t>Acciones de adaptación 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 fontScale="77500" lnSpcReduction="20000"/>
          </a:bodyPr>
          <a:lstStyle/>
          <a:p>
            <a:r>
              <a:rPr lang="es-ES" b="1" dirty="0" smtClean="0">
                <a:solidFill>
                  <a:schemeClr val="accent1"/>
                </a:solidFill>
              </a:rPr>
              <a:t>Tipos de acciones</a:t>
            </a:r>
            <a:r>
              <a:rPr lang="es-ES" dirty="0" smtClean="0">
                <a:solidFill>
                  <a:schemeClr val="accent1"/>
                </a:solidFill>
              </a:rPr>
              <a:t>:</a:t>
            </a:r>
            <a:r>
              <a:rPr lang="es-ES" dirty="0" smtClean="0"/>
              <a:t> </a:t>
            </a:r>
          </a:p>
          <a:p>
            <a:pPr lvl="1"/>
            <a:r>
              <a:rPr lang="es-ES" dirty="0" smtClean="0"/>
              <a:t>Adaptación o ajuste </a:t>
            </a:r>
            <a:endParaRPr lang="es-ES" dirty="0" smtClean="0"/>
          </a:p>
          <a:p>
            <a:pPr lvl="1"/>
            <a:r>
              <a:rPr lang="es-ES" dirty="0" smtClean="0"/>
              <a:t>Reducir la exposición </a:t>
            </a:r>
          </a:p>
          <a:p>
            <a:pPr lvl="1"/>
            <a:r>
              <a:rPr lang="es-ES" dirty="0" smtClean="0"/>
              <a:t>Aumentar la capacidad de </a:t>
            </a:r>
            <a:r>
              <a:rPr lang="es-ES" dirty="0" smtClean="0"/>
              <a:t>adaptación</a:t>
            </a:r>
          </a:p>
          <a:p>
            <a:pPr lvl="1"/>
            <a:r>
              <a:rPr lang="es-ES" dirty="0" smtClean="0"/>
              <a:t>Reducir la vulnerabilidad </a:t>
            </a:r>
            <a:endParaRPr lang="es-ES" dirty="0" smtClean="0"/>
          </a:p>
          <a:p>
            <a:pPr lvl="1"/>
            <a:r>
              <a:rPr lang="es-ES" dirty="0" smtClean="0"/>
              <a:t>Evitar la mala-adaptación  </a:t>
            </a:r>
          </a:p>
          <a:p>
            <a:r>
              <a:rPr lang="es-ES" b="1" dirty="0" smtClean="0">
                <a:solidFill>
                  <a:schemeClr val="accent1"/>
                </a:solidFill>
              </a:rPr>
              <a:t>Enfoques: </a:t>
            </a:r>
            <a:r>
              <a:rPr lang="es-ES" dirty="0" smtClean="0">
                <a:solidFill>
                  <a:schemeClr val="accent1"/>
                </a:solidFill>
              </a:rPr>
              <a:t> </a:t>
            </a:r>
          </a:p>
          <a:p>
            <a:pPr lvl="1"/>
            <a:r>
              <a:rPr lang="es-ES" dirty="0" smtClean="0"/>
              <a:t>Escala: Explotación agraria, local, región…</a:t>
            </a:r>
          </a:p>
          <a:p>
            <a:pPr lvl="1"/>
            <a:r>
              <a:rPr lang="es-ES" dirty="0" smtClean="0"/>
              <a:t>Tiempo: corto /medio /largo plazo </a:t>
            </a:r>
          </a:p>
          <a:p>
            <a:pPr lvl="1"/>
            <a:r>
              <a:rPr lang="es-ES" dirty="0" smtClean="0"/>
              <a:t>Coste: reducido / medio / elevado</a:t>
            </a:r>
          </a:p>
          <a:p>
            <a:pPr lvl="1"/>
            <a:r>
              <a:rPr lang="es-ES" dirty="0" smtClean="0"/>
              <a:t>Basadas en la tecnología (inversiones</a:t>
            </a:r>
            <a:r>
              <a:rPr lang="es-ES" dirty="0" smtClean="0"/>
              <a:t>)</a:t>
            </a:r>
          </a:p>
          <a:p>
            <a:pPr lvl="1"/>
            <a:r>
              <a:rPr lang="es-ES" dirty="0" smtClean="0"/>
              <a:t>Basadas en infraestructuras </a:t>
            </a:r>
            <a:r>
              <a:rPr lang="es-ES" dirty="0" smtClean="0"/>
              <a:t> </a:t>
            </a:r>
            <a:endParaRPr lang="es-ES" dirty="0" smtClean="0"/>
          </a:p>
          <a:p>
            <a:pPr lvl="1"/>
            <a:r>
              <a:rPr lang="es-ES" dirty="0" smtClean="0"/>
              <a:t>Basadas en la gestión y/o el comportamiento (capital humano)  </a:t>
            </a:r>
          </a:p>
          <a:p>
            <a:endParaRPr lang="es-E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6492553"/>
            <a:ext cx="1331640" cy="365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Cuestiones relevantes para la PAC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772816"/>
            <a:ext cx="4392488" cy="720081"/>
          </a:xfrm>
          <a:ln w="28575"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ES" sz="2200" dirty="0" smtClean="0">
                <a:latin typeface="Utsaah" pitchFamily="34" charset="0"/>
                <a:cs typeface="Utsaah" pitchFamily="34" charset="0"/>
              </a:rPr>
              <a:t>¿Cómo contribuir a la disminución de GEI? </a:t>
            </a:r>
          </a:p>
          <a:p>
            <a:pPr>
              <a:buNone/>
            </a:pPr>
            <a:r>
              <a:rPr lang="es-ES" sz="2200" dirty="0" smtClean="0">
                <a:latin typeface="Utsaah" pitchFamily="34" charset="0"/>
                <a:cs typeface="Utsaah" pitchFamily="34" charset="0"/>
              </a:rPr>
              <a:t>¿Cómo aumentar la captación de C?</a:t>
            </a:r>
            <a:r>
              <a:rPr lang="es-ES" sz="2400" dirty="0" smtClean="0">
                <a:latin typeface="Utsaah" pitchFamily="34" charset="0"/>
                <a:cs typeface="Utsaah" pitchFamily="34" charset="0"/>
              </a:rPr>
              <a:t> </a:t>
            </a:r>
            <a:endParaRPr lang="es-ES" sz="2400" dirty="0">
              <a:latin typeface="Utsaah" pitchFamily="34" charset="0"/>
              <a:cs typeface="Utsaah" pitchFamily="34" charset="0"/>
            </a:endParaRPr>
          </a:p>
          <a:p>
            <a:endParaRPr lang="es-E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6492553"/>
            <a:ext cx="1331640" cy="365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Flecha derecha"/>
          <p:cNvSpPr/>
          <p:nvPr/>
        </p:nvSpPr>
        <p:spPr>
          <a:xfrm>
            <a:off x="5076056" y="1916832"/>
            <a:ext cx="100811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Flecha derecha"/>
          <p:cNvSpPr/>
          <p:nvPr/>
        </p:nvSpPr>
        <p:spPr>
          <a:xfrm>
            <a:off x="5076056" y="4221088"/>
            <a:ext cx="108012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Flecha derecha"/>
          <p:cNvSpPr/>
          <p:nvPr/>
        </p:nvSpPr>
        <p:spPr>
          <a:xfrm>
            <a:off x="5076056" y="5373216"/>
            <a:ext cx="108012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6444208" y="2996952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Mala-adaptación 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6444208" y="414908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Capacidad adaptativa 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6372200" y="530120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Adaptación  </a:t>
            </a:r>
            <a:endParaRPr lang="es-ES" dirty="0"/>
          </a:p>
        </p:txBody>
      </p:sp>
      <p:sp>
        <p:nvSpPr>
          <p:cNvPr id="11" name="10 Flecha derecha"/>
          <p:cNvSpPr/>
          <p:nvPr/>
        </p:nvSpPr>
        <p:spPr>
          <a:xfrm>
            <a:off x="5076056" y="3068960"/>
            <a:ext cx="108012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>
            <a:off x="6444208" y="191683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Mitigación </a:t>
            </a:r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539552" y="2708920"/>
            <a:ext cx="4392488" cy="1015663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Utsaah" pitchFamily="34" charset="0"/>
                <a:cs typeface="Utsaah" pitchFamily="34" charset="0"/>
              </a:rPr>
              <a:t>¿Cómo evitar las posibles consecuencias negativas de acciones emprendidas como consecuencia de la orientación a los mercados?</a:t>
            </a:r>
            <a:endParaRPr lang="es-ES" sz="20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539552" y="3933056"/>
            <a:ext cx="4392488" cy="92333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Utsaah" pitchFamily="34" charset="0"/>
                <a:cs typeface="Utsaah" pitchFamily="34" charset="0"/>
              </a:rPr>
              <a:t>¿Cómo fortalecer la capacidad de adaptación de los productores a corto y largo plazo a los efectos del cambio climático?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539552" y="5085184"/>
            <a:ext cx="4392488" cy="64633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Utsaah" pitchFamily="34" charset="0"/>
                <a:cs typeface="Utsaah" pitchFamily="34" charset="0"/>
              </a:rPr>
              <a:t>¿Cómo incentivar la adopción de medidas que no pueden ser afrontadas por los productores sin apoyo?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dirty="0" smtClean="0"/>
              <a:t>Instrumentos de la PAC para la mitigación y la adaptación al CC 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320480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 smtClean="0">
                <a:solidFill>
                  <a:schemeClr val="accent1"/>
                </a:solidFill>
              </a:rPr>
              <a:t>Pilar I:</a:t>
            </a:r>
          </a:p>
          <a:p>
            <a:pPr lvl="1"/>
            <a:r>
              <a:rPr lang="es-ES" sz="2400" b="1" dirty="0" smtClean="0">
                <a:solidFill>
                  <a:schemeClr val="accent1"/>
                </a:solidFill>
              </a:rPr>
              <a:t>Pago único: </a:t>
            </a:r>
          </a:p>
          <a:p>
            <a:pPr lvl="2"/>
            <a:r>
              <a:rPr lang="es-ES" sz="2000" dirty="0" smtClean="0"/>
              <a:t>Componente del pago para prácticas agrícolas beneficiosas para el clima y el medio ambiente: Pago “verde” o “</a:t>
            </a:r>
            <a:r>
              <a:rPr lang="es-ES" sz="2000" dirty="0" err="1" smtClean="0"/>
              <a:t>greening</a:t>
            </a:r>
            <a:r>
              <a:rPr lang="es-ES" sz="2000" dirty="0" smtClean="0"/>
              <a:t>”</a:t>
            </a:r>
          </a:p>
          <a:p>
            <a:pPr lvl="3">
              <a:lnSpc>
                <a:spcPct val="90000"/>
              </a:lnSpc>
            </a:pPr>
            <a:r>
              <a:rPr lang="es-ES" dirty="0" smtClean="0"/>
              <a:t>Diversificación de cultivos</a:t>
            </a:r>
          </a:p>
          <a:p>
            <a:pPr lvl="3">
              <a:lnSpc>
                <a:spcPct val="90000"/>
              </a:lnSpc>
            </a:pPr>
            <a:r>
              <a:rPr lang="es-ES" dirty="0" smtClean="0"/>
              <a:t>Mantenimiento de pastos permanentes</a:t>
            </a:r>
          </a:p>
          <a:p>
            <a:pPr lvl="3">
              <a:lnSpc>
                <a:spcPct val="90000"/>
              </a:lnSpc>
            </a:pPr>
            <a:r>
              <a:rPr lang="es-ES" dirty="0" smtClean="0"/>
              <a:t>Superficies de interés ecológico (EFA)</a:t>
            </a:r>
          </a:p>
          <a:p>
            <a:pPr lvl="2">
              <a:lnSpc>
                <a:spcPct val="90000"/>
              </a:lnSpc>
            </a:pPr>
            <a:r>
              <a:rPr lang="es-ES" sz="2000" dirty="0" smtClean="0"/>
              <a:t>Prácticas equivalentes: </a:t>
            </a:r>
          </a:p>
          <a:p>
            <a:pPr marL="1695450" lvl="3" indent="-381000">
              <a:lnSpc>
                <a:spcPct val="80000"/>
              </a:lnSpc>
            </a:pPr>
            <a:r>
              <a:rPr lang="es-ES" sz="2100" dirty="0" smtClean="0"/>
              <a:t>Compromisos bajo medidas agroambientales y climáticas de desarrollo rural</a:t>
            </a:r>
          </a:p>
          <a:p>
            <a:pPr marL="1695450" lvl="3" indent="-381000">
              <a:lnSpc>
                <a:spcPct val="80000"/>
              </a:lnSpc>
            </a:pPr>
            <a:r>
              <a:rPr lang="es-ES" sz="2100" dirty="0" smtClean="0"/>
              <a:t>Regímenes de certificación ambiental regionales o nacionales</a:t>
            </a:r>
          </a:p>
          <a:p>
            <a:pPr lvl="2">
              <a:lnSpc>
                <a:spcPct val="90000"/>
              </a:lnSpc>
            </a:pPr>
            <a:r>
              <a:rPr lang="es-ES" sz="2000" dirty="0" smtClean="0"/>
              <a:t>Cultivos permanentes</a:t>
            </a:r>
          </a:p>
          <a:p>
            <a:pPr lvl="2">
              <a:lnSpc>
                <a:spcPct val="90000"/>
              </a:lnSpc>
            </a:pPr>
            <a:r>
              <a:rPr lang="es-ES" sz="2000" dirty="0" smtClean="0"/>
              <a:t>Agricultura ecológica</a:t>
            </a:r>
          </a:p>
          <a:p>
            <a:pPr lvl="1"/>
            <a:r>
              <a:rPr lang="es-ES" sz="2400" b="1" dirty="0" smtClean="0">
                <a:solidFill>
                  <a:schemeClr val="accent1"/>
                </a:solidFill>
              </a:rPr>
              <a:t>Condicionalidad reforzada hacia el cambio climático </a:t>
            </a: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6492553"/>
            <a:ext cx="1331640" cy="365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2483768" y="1484784"/>
            <a:ext cx="3528392" cy="461665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/>
              <a:t>Mitigación 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706090"/>
          </a:xfrm>
        </p:spPr>
        <p:txBody>
          <a:bodyPr>
            <a:noAutofit/>
          </a:bodyPr>
          <a:lstStyle/>
          <a:p>
            <a:r>
              <a:rPr lang="es-ES" sz="2400" dirty="0" smtClean="0"/>
              <a:t>Instrumentos de la PAC para la mitigación  y adaptación al CC </a:t>
            </a:r>
            <a:endParaRPr lang="es-ES" sz="3200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6492553"/>
            <a:ext cx="1331640" cy="365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3203848" y="692696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accent1"/>
                </a:solidFill>
              </a:rPr>
              <a:t>Pilar II </a:t>
            </a:r>
            <a:endParaRPr lang="es-ES" sz="2400" b="1" dirty="0">
              <a:solidFill>
                <a:schemeClr val="accent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23728" y="1340768"/>
            <a:ext cx="3960440" cy="1015663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/>
              <a:t>Objetivos de la ayuda al Desarrollo Rural: </a:t>
            </a:r>
            <a:endParaRPr lang="es-ES" sz="1200" dirty="0"/>
          </a:p>
          <a:p>
            <a:pPr marL="342900" lvl="0" indent="-342900">
              <a:buFont typeface="+mj-lt"/>
              <a:buAutoNum type="arabicPeriod"/>
            </a:pPr>
            <a:r>
              <a:rPr lang="es-ES" sz="1200" dirty="0"/>
              <a:t>Competitividad de la agricultura; 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ES" sz="1200" dirty="0"/>
              <a:t>Gestión sostenible de los recursos naturales y la acción por el clima; 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ES" sz="1200" dirty="0"/>
              <a:t>Desarrollo territorial equilibrado de las áreas rurales 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1691680" y="2780928"/>
            <a:ext cx="5040560" cy="230832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/>
              <a:t>Prioridades: </a:t>
            </a:r>
          </a:p>
          <a:p>
            <a:pPr marL="228600" lvl="0" indent="-228600">
              <a:buFont typeface="+mj-lt"/>
              <a:buAutoNum type="arabicPeriod"/>
            </a:pPr>
            <a:r>
              <a:rPr lang="es-ES" sz="1200" b="1" dirty="0"/>
              <a:t>Fomentar la transferencia de conocimientos e innovación</a:t>
            </a:r>
          </a:p>
          <a:p>
            <a:pPr marL="228600" lvl="0" indent="-228600">
              <a:buFont typeface="+mj-lt"/>
              <a:buAutoNum type="arabicPeriod"/>
            </a:pPr>
            <a:r>
              <a:rPr lang="es-ES" sz="1200" dirty="0"/>
              <a:t>Mejorar la viabilidad de las explotaciones agrarias y la competitividad</a:t>
            </a:r>
          </a:p>
          <a:p>
            <a:pPr marL="228600" lvl="0" indent="-228600">
              <a:buFont typeface="+mj-lt"/>
              <a:buAutoNum type="arabicPeriod"/>
            </a:pPr>
            <a:r>
              <a:rPr lang="es-ES" sz="1200" dirty="0"/>
              <a:t>Fomentar la organización de la cadena alimentaria, incluyendo la transformación y comercialización de los productos agrarios, el bienestar animal y la gestión de riesgos en el sector agrario,</a:t>
            </a:r>
          </a:p>
          <a:p>
            <a:pPr marL="228600" lvl="0" indent="-228600">
              <a:buFont typeface="+mj-lt"/>
              <a:buAutoNum type="arabicPeriod"/>
            </a:pPr>
            <a:r>
              <a:rPr lang="es-ES" sz="1200" b="1" dirty="0"/>
              <a:t>Restaurar, preservar y mejorar los ecosistemas relacionados con la agricultura y la silvicultura</a:t>
            </a:r>
          </a:p>
          <a:p>
            <a:pPr marL="228600" lvl="0" indent="-228600">
              <a:buFont typeface="+mj-lt"/>
              <a:buAutoNum type="arabicPeriod"/>
            </a:pPr>
            <a:r>
              <a:rPr lang="es-ES" sz="1200" b="1" dirty="0"/>
              <a:t>Promover la eficiencia de los recursos y fomentar el paso a una economía baja en carbono y capaz de adaptarse al cambio climático</a:t>
            </a:r>
          </a:p>
          <a:p>
            <a:pPr marL="228600" lvl="0" indent="-228600">
              <a:buFont typeface="+mj-lt"/>
              <a:buAutoNum type="arabicPeriod"/>
            </a:pPr>
            <a:r>
              <a:rPr lang="es-ES" sz="1200" dirty="0"/>
              <a:t>Fomentar la inclusión social, la reducción de la pobreza y el desarrollo económico en las zonas rurales</a:t>
            </a:r>
            <a:r>
              <a:rPr lang="es-ES" sz="1200" dirty="0" smtClean="0"/>
              <a:t>,</a:t>
            </a:r>
            <a:endParaRPr lang="es-ES" sz="1200" dirty="0"/>
          </a:p>
        </p:txBody>
      </p:sp>
      <p:sp>
        <p:nvSpPr>
          <p:cNvPr id="8" name="7 Flecha abajo"/>
          <p:cNvSpPr/>
          <p:nvPr/>
        </p:nvSpPr>
        <p:spPr>
          <a:xfrm>
            <a:off x="3851920" y="2420888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Flecha abajo"/>
          <p:cNvSpPr/>
          <p:nvPr/>
        </p:nvSpPr>
        <p:spPr>
          <a:xfrm>
            <a:off x="4067944" y="5229200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3059832" y="5661248"/>
            <a:ext cx="1872208" cy="30777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/>
              <a:t>22 Medidas </a:t>
            </a:r>
          </a:p>
        </p:txBody>
      </p:sp>
      <p:sp>
        <p:nvSpPr>
          <p:cNvPr id="12" name="11 CuadroTexto"/>
          <p:cNvSpPr txBox="1"/>
          <p:nvPr/>
        </p:nvSpPr>
        <p:spPr>
          <a:xfrm rot="16200000">
            <a:off x="-2106597" y="3491426"/>
            <a:ext cx="5976664" cy="52322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/>
              <a:t>Objetivos transversales</a:t>
            </a:r>
          </a:p>
          <a:p>
            <a:pPr lvl="0" algn="ctr"/>
            <a:r>
              <a:rPr lang="es-ES" sz="1400" b="1" dirty="0"/>
              <a:t>Medio ambiente / Adaptación y mitigación al cambio climático / Innovación </a:t>
            </a:r>
          </a:p>
        </p:txBody>
      </p:sp>
      <p:sp>
        <p:nvSpPr>
          <p:cNvPr id="17" name="16 Flecha izquierda"/>
          <p:cNvSpPr/>
          <p:nvPr/>
        </p:nvSpPr>
        <p:spPr>
          <a:xfrm rot="10800000">
            <a:off x="1259632" y="3717032"/>
            <a:ext cx="288032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Flecha izquierda"/>
          <p:cNvSpPr/>
          <p:nvPr/>
        </p:nvSpPr>
        <p:spPr>
          <a:xfrm rot="10800000">
            <a:off x="5868144" y="5445224"/>
            <a:ext cx="792088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CuadroTexto"/>
          <p:cNvSpPr txBox="1"/>
          <p:nvPr/>
        </p:nvSpPr>
        <p:spPr>
          <a:xfrm>
            <a:off x="7092280" y="5301208"/>
            <a:ext cx="1728192" cy="52322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/>
              <a:t>Programas de Desarrollo Rural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s-ES" sz="3600" dirty="0" smtClean="0"/>
              <a:t>Pilar II: Programas de Desarrollo Rural 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es-ES" sz="2000" dirty="0" smtClean="0"/>
              <a:t>Deben definir una estrategia para alcanzar los objetivos de acuerdo con las prioridades </a:t>
            </a:r>
          </a:p>
          <a:p>
            <a:endParaRPr lang="es-ES" sz="2000" dirty="0" smtClean="0"/>
          </a:p>
          <a:p>
            <a:endParaRPr lang="es-ES" sz="2000" dirty="0"/>
          </a:p>
          <a:p>
            <a:r>
              <a:rPr lang="es-ES" sz="2000" dirty="0" smtClean="0"/>
              <a:t>Es necesario demostrar que se integra un planteamiento adecuado para realizar las prioridades en materia de adaptación al cambio climático</a:t>
            </a:r>
          </a:p>
          <a:p>
            <a:endParaRPr lang="es-ES" sz="2000" dirty="0"/>
          </a:p>
          <a:p>
            <a:endParaRPr lang="es-ES" sz="2000" dirty="0" smtClean="0"/>
          </a:p>
          <a:p>
            <a:r>
              <a:rPr lang="es-ES" sz="2000" dirty="0" smtClean="0"/>
              <a:t>Pueden incluir subprograma temáticos (</a:t>
            </a:r>
            <a:r>
              <a:rPr lang="es-ES" sz="2000" dirty="0" err="1" smtClean="0"/>
              <a:t>ej</a:t>
            </a:r>
            <a:r>
              <a:rPr lang="es-ES" sz="2000" dirty="0" smtClean="0"/>
              <a:t>: específico para adaptación y mitigación al CC) (cofinanciación adicional del 10%) </a:t>
            </a:r>
          </a:p>
          <a:p>
            <a:endParaRPr lang="es-ES" sz="2000" dirty="0" smtClean="0"/>
          </a:p>
          <a:p>
            <a:endParaRPr lang="es-ES" sz="2000" dirty="0"/>
          </a:p>
          <a:p>
            <a:r>
              <a:rPr lang="es-ES" sz="2000" dirty="0" smtClean="0"/>
              <a:t>Las medidas incluidas deben contribuir a una o varias prioridades </a:t>
            </a:r>
            <a:endParaRPr lang="es-ES" sz="2000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6492553"/>
            <a:ext cx="1331640" cy="365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7859216" cy="778098"/>
          </a:xfrm>
        </p:spPr>
        <p:txBody>
          <a:bodyPr>
            <a:noAutofit/>
          </a:bodyPr>
          <a:lstStyle/>
          <a:p>
            <a:r>
              <a:rPr lang="es-ES" sz="2800" dirty="0" smtClean="0"/>
              <a:t>Programas de Desarrollo Rural: Algunas medidas relevantes en el sector agrario  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3888432"/>
          </a:xfrm>
        </p:spPr>
        <p:txBody>
          <a:bodyPr>
            <a:normAutofit lnSpcReduction="10000"/>
          </a:bodyPr>
          <a:lstStyle/>
          <a:p>
            <a:r>
              <a:rPr lang="es-ES" sz="1800" b="1" dirty="0" smtClean="0"/>
              <a:t>Transferencia de conocimientos y actividades de información </a:t>
            </a:r>
          </a:p>
          <a:p>
            <a:r>
              <a:rPr lang="es-ES" sz="1800" b="1" dirty="0" smtClean="0"/>
              <a:t>Servicios de asesoramiento, gestión y sustitución de explotaciones agrarias </a:t>
            </a:r>
          </a:p>
          <a:p>
            <a:r>
              <a:rPr lang="es-ES" sz="1800" b="1" dirty="0" smtClean="0"/>
              <a:t>Inversiones en activos fijos </a:t>
            </a:r>
          </a:p>
          <a:p>
            <a:r>
              <a:rPr lang="es-ES" sz="1800" dirty="0" smtClean="0"/>
              <a:t>Reconstitución del potencial de producción agrícola dañado por desastres naturales e implantación de medidas preventivas </a:t>
            </a:r>
          </a:p>
          <a:p>
            <a:r>
              <a:rPr lang="es-ES" sz="1800" dirty="0" smtClean="0"/>
              <a:t>Servicios básicos y renovación de poblaciones en las áreas rurales (energías renovables) </a:t>
            </a:r>
          </a:p>
          <a:p>
            <a:r>
              <a:rPr lang="es-ES" sz="1800" b="1" dirty="0" err="1" smtClean="0"/>
              <a:t>Agroambiente</a:t>
            </a:r>
            <a:r>
              <a:rPr lang="es-ES" sz="1800" b="1" dirty="0" smtClean="0"/>
              <a:t> y clima </a:t>
            </a:r>
          </a:p>
          <a:p>
            <a:r>
              <a:rPr lang="es-ES" sz="1800" dirty="0" smtClean="0"/>
              <a:t>Agricultura ecológica </a:t>
            </a:r>
          </a:p>
          <a:p>
            <a:r>
              <a:rPr lang="es-ES" sz="1800" dirty="0" smtClean="0"/>
              <a:t>Pagos al amparo de Natura 2000 y de la Directiva Marco del Agua </a:t>
            </a:r>
          </a:p>
          <a:p>
            <a:r>
              <a:rPr lang="es-ES" sz="1800" b="1" dirty="0" smtClean="0"/>
              <a:t>Gestión de riesgos </a:t>
            </a:r>
          </a:p>
          <a:p>
            <a:r>
              <a:rPr lang="es-ES" sz="1800" b="1" dirty="0" smtClean="0"/>
              <a:t>Cooperación </a:t>
            </a:r>
          </a:p>
          <a:p>
            <a:r>
              <a:rPr lang="es-ES" sz="1800" b="1" dirty="0" smtClean="0"/>
              <a:t>Asociaciones Europeas de Innovación (EIP) </a:t>
            </a:r>
          </a:p>
          <a:p>
            <a:endParaRPr lang="es-ES" sz="1800" dirty="0" smtClean="0"/>
          </a:p>
          <a:p>
            <a:endParaRPr lang="es-ES" sz="1800" dirty="0" smtClean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6492553"/>
            <a:ext cx="1331640" cy="365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1403648" y="5373216"/>
            <a:ext cx="6408712" cy="64633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Ventajas, inconvenientes y potencial de cada una de esta medidas de cara a las necesidades de adaptación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dirty="0" smtClean="0"/>
              <a:t>Programas de Desarrollo Rural: Algunas medidas relevantes en el sector agrario 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b="1" dirty="0" smtClean="0">
                <a:solidFill>
                  <a:schemeClr val="accent1"/>
                </a:solidFill>
              </a:rPr>
              <a:t>Transferencia de conocimientos y actividades de información</a:t>
            </a:r>
          </a:p>
          <a:p>
            <a:pPr lvl="1"/>
            <a:r>
              <a:rPr lang="es-ES" sz="2000" dirty="0" smtClean="0"/>
              <a:t>Adquisición de competencias</a:t>
            </a:r>
          </a:p>
          <a:p>
            <a:pPr lvl="1"/>
            <a:r>
              <a:rPr lang="es-ES" sz="2000" dirty="0" smtClean="0"/>
              <a:t>Actividades de demostración e información   </a:t>
            </a:r>
          </a:p>
          <a:p>
            <a:r>
              <a:rPr lang="es-ES" sz="2400" b="1" dirty="0" smtClean="0">
                <a:solidFill>
                  <a:schemeClr val="accent1"/>
                </a:solidFill>
              </a:rPr>
              <a:t>Servicios de asesoramiento, gestión y sustitución de explotaciones agraria</a:t>
            </a:r>
            <a:r>
              <a:rPr lang="es-ES" sz="2400" dirty="0" smtClean="0">
                <a:solidFill>
                  <a:schemeClr val="accent1"/>
                </a:solidFill>
              </a:rPr>
              <a:t>: </a:t>
            </a:r>
          </a:p>
          <a:p>
            <a:pPr lvl="1"/>
            <a:r>
              <a:rPr lang="es-ES" sz="2000" dirty="0" smtClean="0"/>
              <a:t>Se incluye el asesoramiento para la mejora de la capacidad de adaptación al cambio climático </a:t>
            </a:r>
          </a:p>
          <a:p>
            <a:r>
              <a:rPr lang="es-ES" sz="2400" b="1" dirty="0" smtClean="0">
                <a:solidFill>
                  <a:schemeClr val="accent1"/>
                </a:solidFill>
              </a:rPr>
              <a:t>La Gestión de Riesgos</a:t>
            </a:r>
            <a:r>
              <a:rPr lang="es-ES" sz="2800" dirty="0" smtClean="0">
                <a:solidFill>
                  <a:schemeClr val="accent1"/>
                </a:solidFill>
              </a:rPr>
              <a:t>: </a:t>
            </a:r>
          </a:p>
          <a:p>
            <a:pPr lvl="1"/>
            <a:r>
              <a:rPr lang="es-ES" sz="2000" dirty="0" smtClean="0"/>
              <a:t>Seguros agrarios</a:t>
            </a:r>
          </a:p>
          <a:p>
            <a:pPr lvl="1"/>
            <a:r>
              <a:rPr lang="es-ES" sz="2000" dirty="0" smtClean="0"/>
              <a:t>Nuevas modalidades de seguros de ingresos o rentas </a:t>
            </a:r>
          </a:p>
          <a:p>
            <a:endParaRPr lang="es-ES" sz="2400" dirty="0" smtClean="0"/>
          </a:p>
          <a:p>
            <a:pPr lvl="1"/>
            <a:endParaRPr lang="es-E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6492553"/>
            <a:ext cx="1331640" cy="365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dirty="0" smtClean="0"/>
              <a:t>Programas de Desarrollo Rural: Algunas medidas relevantes en el sector agrario 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b="1" dirty="0" smtClean="0">
                <a:solidFill>
                  <a:schemeClr val="accent1"/>
                </a:solidFill>
              </a:rPr>
              <a:t>Inversiones en activos fijos </a:t>
            </a:r>
            <a:r>
              <a:rPr lang="es-ES" sz="2400" dirty="0" smtClean="0"/>
              <a:t>(explotaciones e industria agroalimentaria) </a:t>
            </a:r>
          </a:p>
          <a:p>
            <a:pPr lvl="1"/>
            <a:r>
              <a:rPr lang="es-ES" sz="2000" dirty="0" smtClean="0"/>
              <a:t>Mejora eficiencia uso del agua</a:t>
            </a:r>
          </a:p>
          <a:p>
            <a:pPr lvl="1"/>
            <a:r>
              <a:rPr lang="es-ES" sz="2000" dirty="0" smtClean="0"/>
              <a:t>Mejora sistemas de riego  </a:t>
            </a:r>
          </a:p>
          <a:p>
            <a:pPr lvl="1"/>
            <a:r>
              <a:rPr lang="es-ES" sz="2000" dirty="0" smtClean="0"/>
              <a:t>Instalaciones almacenamiento agua </a:t>
            </a:r>
          </a:p>
          <a:p>
            <a:pPr lvl="1"/>
            <a:r>
              <a:rPr lang="es-ES" sz="2000" dirty="0" smtClean="0"/>
              <a:t>Mejora eficiencia energética </a:t>
            </a:r>
          </a:p>
          <a:p>
            <a:pPr lvl="1"/>
            <a:r>
              <a:rPr lang="es-ES" sz="2000" dirty="0" smtClean="0"/>
              <a:t>Instalación de mallas o redes antigranizo </a:t>
            </a:r>
          </a:p>
          <a:p>
            <a:pPr lvl="1"/>
            <a:r>
              <a:rPr lang="es-ES" sz="2000" dirty="0" smtClean="0"/>
              <a:t>Climatización y acondicionamiento naves ganaderas </a:t>
            </a:r>
          </a:p>
          <a:p>
            <a:pPr lvl="1"/>
            <a:r>
              <a:rPr lang="es-ES" sz="2000" dirty="0" smtClean="0"/>
              <a:t>Nuevas plantaciones con variedades adaptadas </a:t>
            </a:r>
          </a:p>
          <a:p>
            <a:endParaRPr lang="es-ES" sz="2400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6492553"/>
            <a:ext cx="1331640" cy="365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Autofit/>
          </a:bodyPr>
          <a:lstStyle/>
          <a:p>
            <a:r>
              <a:rPr lang="es-ES" sz="2800" dirty="0" smtClean="0"/>
              <a:t>Programas de Desarrollo Rural: Algunas medidas relevantes en el sector agrario 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000" b="1" dirty="0" err="1" smtClean="0">
                <a:solidFill>
                  <a:schemeClr val="accent1"/>
                </a:solidFill>
              </a:rPr>
              <a:t>Agroambiente</a:t>
            </a:r>
            <a:r>
              <a:rPr lang="es-ES" sz="2000" b="1" dirty="0" smtClean="0">
                <a:solidFill>
                  <a:schemeClr val="accent1"/>
                </a:solidFill>
              </a:rPr>
              <a:t> y clima</a:t>
            </a:r>
            <a:r>
              <a:rPr lang="es-ES" sz="2000" dirty="0" smtClean="0"/>
              <a:t>: Ayudas para la adopción de medidas agroambientales o climáticas en las explotaciones  </a:t>
            </a:r>
          </a:p>
          <a:p>
            <a:pPr lvl="1"/>
            <a:r>
              <a:rPr lang="es-ES" sz="1800" dirty="0" smtClean="0"/>
              <a:t>Es necesario diseñar programa adaptados a las condiciones locales y tipos de sistemas productivos (secanos, regadíos, cultivos permanentes, ganadería extensiva)  </a:t>
            </a:r>
          </a:p>
          <a:p>
            <a:pPr lvl="1"/>
            <a:r>
              <a:rPr lang="es-ES" sz="1800" dirty="0" smtClean="0"/>
              <a:t>Gestión de suelos y cultivos </a:t>
            </a:r>
          </a:p>
          <a:p>
            <a:pPr lvl="1"/>
            <a:r>
              <a:rPr lang="es-ES" sz="1800" dirty="0" smtClean="0"/>
              <a:t>Gestión integrada de plagas </a:t>
            </a:r>
          </a:p>
          <a:p>
            <a:pPr lvl="1"/>
            <a:r>
              <a:rPr lang="es-ES" sz="1800" dirty="0" smtClean="0"/>
              <a:t>Gestión de residuos </a:t>
            </a:r>
          </a:p>
          <a:p>
            <a:pPr lvl="1"/>
            <a:r>
              <a:rPr lang="es-ES" sz="1800" dirty="0" smtClean="0"/>
              <a:t>Gestión de pastos </a:t>
            </a:r>
          </a:p>
          <a:p>
            <a:pPr lvl="1"/>
            <a:r>
              <a:rPr lang="es-ES" sz="1800" dirty="0" smtClean="0"/>
              <a:t>Agricultura de conservación </a:t>
            </a: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6492553"/>
            <a:ext cx="1331640" cy="365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Autofit/>
          </a:bodyPr>
          <a:lstStyle/>
          <a:p>
            <a:r>
              <a:rPr lang="es-ES" sz="2800" dirty="0" smtClean="0"/>
              <a:t>Programas de Desarrollo Rural: Algunas medidas relevantes en el sector agrario 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0687"/>
          </a:xfrm>
          <a:ln w="28575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ES" sz="2400" dirty="0" smtClean="0"/>
              <a:t>Importancia de la innovación, de la transferencia de conocimientos y de la zonificación </a:t>
            </a:r>
            <a:endParaRPr lang="es-ES" sz="2400" dirty="0"/>
          </a:p>
          <a:p>
            <a:endParaRPr lang="es-ES" sz="2800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6492553"/>
            <a:ext cx="1331640" cy="365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Flecha abajo"/>
          <p:cNvSpPr/>
          <p:nvPr/>
        </p:nvSpPr>
        <p:spPr>
          <a:xfrm>
            <a:off x="3923928" y="2564904"/>
            <a:ext cx="36004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899592" y="3356992"/>
            <a:ext cx="68407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1"/>
                </a:solidFill>
              </a:rPr>
              <a:t>Asociación Europea de la Innovación (EIP)</a:t>
            </a:r>
            <a:r>
              <a:rPr lang="es-ES" b="1" dirty="0" smtClean="0"/>
              <a:t> </a:t>
            </a:r>
            <a:r>
              <a:rPr lang="es-ES" dirty="0" smtClean="0"/>
              <a:t>de agricultura productiva y sostenible: </a:t>
            </a:r>
          </a:p>
          <a:p>
            <a:r>
              <a:rPr lang="es-ES" b="1" dirty="0" smtClean="0"/>
              <a:t>Grupos Operativos</a:t>
            </a:r>
            <a:r>
              <a:rPr lang="es-ES" dirty="0" smtClean="0"/>
              <a:t>: grupos de actores (agricultores, </a:t>
            </a:r>
            <a:r>
              <a:rPr lang="es-ES" dirty="0" err="1" smtClean="0"/>
              <a:t>ONGs</a:t>
            </a:r>
            <a:r>
              <a:rPr lang="es-ES" dirty="0" smtClean="0"/>
              <a:t>, industria, investigadores…) que trabajan en un  proyecto innovador que producen resultados concretos </a:t>
            </a:r>
          </a:p>
          <a:p>
            <a:r>
              <a:rPr lang="es-ES" dirty="0" smtClean="0"/>
              <a:t>Ejemplos: </a:t>
            </a:r>
          </a:p>
          <a:p>
            <a:pPr lvl="1">
              <a:buFont typeface="Arial" pitchFamily="34" charset="0"/>
              <a:buChar char="•"/>
            </a:pPr>
            <a:r>
              <a:rPr lang="es-ES" dirty="0" smtClean="0"/>
              <a:t>Desarrollo de naves ganaderas que reducen las emisiones </a:t>
            </a:r>
          </a:p>
          <a:p>
            <a:pPr lvl="1">
              <a:buFont typeface="Arial" pitchFamily="34" charset="0"/>
              <a:buChar char="•"/>
            </a:pPr>
            <a:r>
              <a:rPr lang="es-ES" dirty="0" smtClean="0"/>
              <a:t>Desarrollo e implantación de técnicas de cultivo que reducen la utilización de fitosanitarios…. </a:t>
            </a:r>
          </a:p>
          <a:p>
            <a:pPr lvl="1">
              <a:buFont typeface="Arial" pitchFamily="34" charset="0"/>
              <a:buChar char="•"/>
            </a:pPr>
            <a:r>
              <a:rPr lang="es-ES" dirty="0" smtClean="0"/>
              <a:t>Adaptación de pastos </a:t>
            </a:r>
          </a:p>
          <a:p>
            <a:r>
              <a:rPr lang="es-ES" dirty="0" smtClean="0"/>
              <a:t>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s-ES" dirty="0" smtClean="0"/>
              <a:t>Cambio Climático y Agricultura </a:t>
            </a:r>
            <a:endParaRPr lang="es-E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6492553"/>
            <a:ext cx="1331640" cy="365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1331640" y="2780928"/>
            <a:ext cx="1656184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dirty="0" smtClean="0"/>
              <a:t>Cambio Climático </a:t>
            </a:r>
            <a:endParaRPr lang="es-ES" sz="2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5436096" y="2924944"/>
            <a:ext cx="165618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dirty="0" smtClean="0"/>
              <a:t>Agricultura </a:t>
            </a:r>
            <a:endParaRPr lang="es-ES" sz="2400" dirty="0"/>
          </a:p>
        </p:txBody>
      </p:sp>
      <p:sp>
        <p:nvSpPr>
          <p:cNvPr id="7" name="6 Flecha derecha"/>
          <p:cNvSpPr/>
          <p:nvPr/>
        </p:nvSpPr>
        <p:spPr>
          <a:xfrm>
            <a:off x="3419872" y="2780928"/>
            <a:ext cx="158417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Flecha izquierda"/>
          <p:cNvSpPr/>
          <p:nvPr/>
        </p:nvSpPr>
        <p:spPr>
          <a:xfrm>
            <a:off x="3419872" y="3356992"/>
            <a:ext cx="151216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3491880" y="1628800"/>
            <a:ext cx="1656184" cy="46166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dirty="0" smtClean="0"/>
              <a:t>Adaptación  </a:t>
            </a:r>
            <a:endParaRPr lang="es-ES" sz="24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419872" y="4437112"/>
            <a:ext cx="1656184" cy="46166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dirty="0" smtClean="0"/>
              <a:t>Mitigación  </a:t>
            </a:r>
            <a:endParaRPr lang="es-ES" sz="2400" dirty="0"/>
          </a:p>
        </p:txBody>
      </p:sp>
      <p:sp>
        <p:nvSpPr>
          <p:cNvPr id="12" name="11 Flecha arriba"/>
          <p:cNvSpPr/>
          <p:nvPr/>
        </p:nvSpPr>
        <p:spPr>
          <a:xfrm>
            <a:off x="3995936" y="3717032"/>
            <a:ext cx="288032" cy="576064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Flecha abajo"/>
          <p:cNvSpPr/>
          <p:nvPr/>
        </p:nvSpPr>
        <p:spPr>
          <a:xfrm>
            <a:off x="4067944" y="2204864"/>
            <a:ext cx="216024" cy="432048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CuadroTexto"/>
          <p:cNvSpPr txBox="1"/>
          <p:nvPr/>
        </p:nvSpPr>
        <p:spPr>
          <a:xfrm>
            <a:off x="971600" y="5517232"/>
            <a:ext cx="6912768" cy="52322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Interacción entre mitigación y adaptación 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es-ES" sz="2800" dirty="0" smtClean="0"/>
              <a:t>Programas de Desarrollo Rural: Algunas medidas relevantes en el sector agrario 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16831"/>
            <a:ext cx="8229600" cy="2736305"/>
          </a:xfrm>
        </p:spPr>
        <p:txBody>
          <a:bodyPr>
            <a:normAutofit fontScale="92500" lnSpcReduction="20000"/>
          </a:bodyPr>
          <a:lstStyle/>
          <a:p>
            <a:endParaRPr lang="es-ES" sz="2400" dirty="0" smtClean="0"/>
          </a:p>
          <a:p>
            <a:r>
              <a:rPr lang="es-ES" sz="2400" b="1" dirty="0" smtClean="0">
                <a:solidFill>
                  <a:schemeClr val="accent1"/>
                </a:solidFill>
              </a:rPr>
              <a:t>RED EIP</a:t>
            </a:r>
            <a:r>
              <a:rPr lang="es-ES" sz="2400" dirty="0" smtClean="0">
                <a:solidFill>
                  <a:schemeClr val="accent1"/>
                </a:solidFill>
              </a:rPr>
              <a:t>: </a:t>
            </a:r>
            <a:r>
              <a:rPr lang="es-ES" sz="2400" dirty="0" smtClean="0"/>
              <a:t>Instrumento de intercambio de información y divulgación.</a:t>
            </a:r>
          </a:p>
          <a:p>
            <a:endParaRPr lang="es-ES" sz="2400" dirty="0" smtClean="0"/>
          </a:p>
          <a:p>
            <a:r>
              <a:rPr lang="es-ES" sz="2400" b="1" dirty="0" smtClean="0">
                <a:solidFill>
                  <a:schemeClr val="accent1"/>
                </a:solidFill>
              </a:rPr>
              <a:t>Cooperación</a:t>
            </a:r>
            <a:r>
              <a:rPr lang="es-ES" b="1" dirty="0" smtClean="0"/>
              <a:t> </a:t>
            </a:r>
          </a:p>
          <a:p>
            <a:pPr lvl="1"/>
            <a:r>
              <a:rPr lang="es-ES" sz="2000" dirty="0" smtClean="0"/>
              <a:t>Ayudas para la formación de grupos operativos EIP, redes o agrupaciones para emprender acciones conjuntas para la mitigación o adaptación al CC</a:t>
            </a:r>
          </a:p>
          <a:p>
            <a:pPr lvl="1"/>
            <a:r>
              <a:rPr lang="es-ES" sz="2000" dirty="0" smtClean="0"/>
              <a:t>Intercambio de conocimiento y experiencias </a:t>
            </a:r>
          </a:p>
          <a:p>
            <a:pPr lvl="1"/>
            <a:r>
              <a:rPr lang="es-ES" sz="2000" dirty="0" smtClean="0"/>
              <a:t>Fomento de la coordinación y la acción colectiva </a:t>
            </a:r>
          </a:p>
          <a:p>
            <a:pPr lvl="1"/>
            <a:endParaRPr lang="es-ES" sz="2000" dirty="0" smtClean="0"/>
          </a:p>
          <a:p>
            <a:pPr lvl="1"/>
            <a:endParaRPr lang="es-ES" sz="2000" dirty="0"/>
          </a:p>
          <a:p>
            <a:pPr lvl="1">
              <a:buNone/>
            </a:pPr>
            <a:endParaRPr lang="es-ES" sz="2000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6492553"/>
            <a:ext cx="1331640" cy="365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es-ES" sz="2800" dirty="0" smtClean="0"/>
              <a:t>Instrumentos de la PAC para la mitigación y la adaptación al CC 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2132856"/>
            <a:ext cx="8229600" cy="3960440"/>
          </a:xfrm>
        </p:spPr>
        <p:txBody>
          <a:bodyPr>
            <a:normAutofit fontScale="62500" lnSpcReduction="20000"/>
          </a:bodyPr>
          <a:lstStyle/>
          <a:p>
            <a:pPr lvl="1">
              <a:buFont typeface="Arial" pitchFamily="34" charset="0"/>
              <a:buChar char="•"/>
            </a:pPr>
            <a:r>
              <a:rPr lang="es-ES" sz="3800" b="1" dirty="0" smtClean="0">
                <a:solidFill>
                  <a:schemeClr val="accent1"/>
                </a:solidFill>
              </a:rPr>
              <a:t>Pilar I: </a:t>
            </a:r>
          </a:p>
          <a:p>
            <a:pPr marL="1028700" lvl="1" indent="-514350">
              <a:buFont typeface="Calibri" pitchFamily="34" charset="0"/>
              <a:buChar char="‒"/>
            </a:pPr>
            <a:r>
              <a:rPr lang="es-ES" sz="3600" b="1" dirty="0" smtClean="0">
                <a:solidFill>
                  <a:schemeClr val="accent1"/>
                </a:solidFill>
              </a:rPr>
              <a:t>Las medidas de mercado:</a:t>
            </a:r>
            <a:r>
              <a:rPr lang="es-ES" sz="3600" dirty="0" smtClean="0"/>
              <a:t> </a:t>
            </a:r>
          </a:p>
          <a:p>
            <a:pPr lvl="3">
              <a:buFont typeface="Arial" pitchFamily="34" charset="0"/>
              <a:buChar char="•"/>
            </a:pPr>
            <a:r>
              <a:rPr lang="es-ES" sz="2800" dirty="0" smtClean="0"/>
              <a:t>Organizaciones de productores </a:t>
            </a:r>
          </a:p>
          <a:p>
            <a:pPr lvl="3">
              <a:buFont typeface="Arial" pitchFamily="34" charset="0"/>
              <a:buChar char="•"/>
            </a:pPr>
            <a:r>
              <a:rPr lang="es-ES" sz="2800" dirty="0" smtClean="0"/>
              <a:t>Programas Nacionales de Apoyo sector vitivinícola </a:t>
            </a:r>
          </a:p>
          <a:p>
            <a:pPr lvl="3">
              <a:buFont typeface="Arial" pitchFamily="34" charset="0"/>
              <a:buChar char="•"/>
            </a:pPr>
            <a:r>
              <a:rPr lang="es-ES" sz="2800" dirty="0" smtClean="0"/>
              <a:t>Estrategia Nacional y Programas Operativos en Frutas y Hortalizas</a:t>
            </a:r>
          </a:p>
          <a:p>
            <a:pPr marL="1028700" lvl="1" indent="-514350">
              <a:buFont typeface="Calibri" pitchFamily="34" charset="0"/>
              <a:buChar char="‒"/>
            </a:pPr>
            <a:r>
              <a:rPr lang="es-ES" sz="3700" b="1" dirty="0" smtClean="0">
                <a:solidFill>
                  <a:schemeClr val="accent1"/>
                </a:solidFill>
              </a:rPr>
              <a:t>¿Como evitar la “mala adaptación”?</a:t>
            </a:r>
          </a:p>
          <a:p>
            <a:pPr lvl="3"/>
            <a:r>
              <a:rPr lang="es-ES" sz="2900" dirty="0" smtClean="0"/>
              <a:t>Evaluación de impactos </a:t>
            </a:r>
          </a:p>
          <a:p>
            <a:pPr lvl="3"/>
            <a:r>
              <a:rPr lang="es-ES" sz="2900" dirty="0" smtClean="0"/>
              <a:t>Criterios de elegibilidad </a:t>
            </a:r>
            <a:endParaRPr lang="es-ES" sz="2900" dirty="0" smtClean="0"/>
          </a:p>
          <a:p>
            <a:pPr lvl="1">
              <a:buFont typeface="Arial" pitchFamily="34" charset="0"/>
              <a:buChar char="•"/>
            </a:pPr>
            <a:r>
              <a:rPr lang="es-ES" sz="3800" b="1" dirty="0" smtClean="0">
                <a:solidFill>
                  <a:schemeClr val="accent1"/>
                </a:solidFill>
              </a:rPr>
              <a:t>Pilar II: </a:t>
            </a:r>
            <a:endParaRPr lang="es-ES" sz="3800" b="1" dirty="0" smtClean="0">
              <a:solidFill>
                <a:schemeClr val="accent1"/>
              </a:solidFill>
            </a:endParaRPr>
          </a:p>
          <a:p>
            <a:pPr marL="1028700" lvl="1" indent="-514350">
              <a:buFont typeface="Calibri" pitchFamily="34" charset="0"/>
              <a:buChar char="‒"/>
            </a:pPr>
            <a:r>
              <a:rPr lang="es-ES" sz="3700" b="1" dirty="0" smtClean="0">
                <a:solidFill>
                  <a:schemeClr val="accent1"/>
                </a:solidFill>
              </a:rPr>
              <a:t>Inversiones </a:t>
            </a:r>
          </a:p>
          <a:p>
            <a:pPr marL="1028700" lvl="1" indent="-514350">
              <a:buFont typeface="Calibri" pitchFamily="34" charset="0"/>
              <a:buChar char="‒"/>
            </a:pPr>
            <a:r>
              <a:rPr lang="es-ES" sz="3700" b="1" dirty="0" smtClean="0">
                <a:solidFill>
                  <a:schemeClr val="accent1"/>
                </a:solidFill>
              </a:rPr>
              <a:t>Capacitación </a:t>
            </a:r>
          </a:p>
          <a:p>
            <a:pPr lvl="2"/>
            <a:endParaRPr lang="es-ES" sz="3400" b="1" dirty="0" smtClean="0">
              <a:solidFill>
                <a:schemeClr val="accent1"/>
              </a:solidFill>
            </a:endParaRPr>
          </a:p>
          <a:p>
            <a:pPr lvl="1"/>
            <a:endParaRPr lang="es-ES" sz="3700" dirty="0" smtClean="0"/>
          </a:p>
          <a:p>
            <a:endParaRPr lang="es-E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6492553"/>
            <a:ext cx="1331640" cy="365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1115616" y="1340768"/>
            <a:ext cx="6696744" cy="52322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Potencial para evitar la mala-adaptación 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864096"/>
          </a:xfrm>
        </p:spPr>
        <p:txBody>
          <a:bodyPr>
            <a:noAutofit/>
          </a:bodyPr>
          <a:lstStyle/>
          <a:p>
            <a:r>
              <a:rPr lang="es-ES" sz="2800" dirty="0" smtClean="0"/>
              <a:t>Barreras a la mitigación y adaptación al cambio climático 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5472608"/>
          </a:xfrm>
        </p:spPr>
        <p:txBody>
          <a:bodyPr>
            <a:normAutofit lnSpcReduction="10000"/>
          </a:bodyPr>
          <a:lstStyle/>
          <a:p>
            <a:r>
              <a:rPr lang="es-ES" sz="1800" dirty="0" smtClean="0"/>
              <a:t>Aunque es necesario investigar </a:t>
            </a:r>
            <a:r>
              <a:rPr lang="es-ES" sz="1800" b="1" dirty="0" smtClean="0">
                <a:solidFill>
                  <a:schemeClr val="accent1"/>
                </a:solidFill>
              </a:rPr>
              <a:t>existe tecnología </a:t>
            </a:r>
            <a:r>
              <a:rPr lang="es-ES" sz="1800" dirty="0" smtClean="0"/>
              <a:t>que puede ser aplicada</a:t>
            </a:r>
          </a:p>
          <a:p>
            <a:r>
              <a:rPr lang="es-ES" sz="1800" dirty="0" smtClean="0"/>
              <a:t>Los </a:t>
            </a:r>
            <a:r>
              <a:rPr lang="es-ES" sz="1800" b="1" dirty="0" smtClean="0">
                <a:solidFill>
                  <a:schemeClr val="accent1"/>
                </a:solidFill>
              </a:rPr>
              <a:t>instrumentos existen</a:t>
            </a:r>
            <a:r>
              <a:rPr lang="es-ES" sz="1800" dirty="0" smtClean="0"/>
              <a:t>, pero:  </a:t>
            </a:r>
          </a:p>
          <a:p>
            <a:r>
              <a:rPr lang="es-ES" sz="1800" dirty="0" smtClean="0"/>
              <a:t>¿Qué </a:t>
            </a:r>
            <a:r>
              <a:rPr lang="es-ES" sz="1800" b="1" dirty="0" smtClean="0">
                <a:solidFill>
                  <a:schemeClr val="accent1"/>
                </a:solidFill>
              </a:rPr>
              <a:t>barreras</a:t>
            </a:r>
            <a:r>
              <a:rPr lang="es-ES" sz="1800" b="1" dirty="0" smtClean="0"/>
              <a:t> </a:t>
            </a:r>
            <a:r>
              <a:rPr lang="es-ES" sz="1800" dirty="0" smtClean="0"/>
              <a:t>pueden impedir adoptar acciones de mitigación y adaptación al cambio climático? </a:t>
            </a:r>
          </a:p>
          <a:p>
            <a:pPr lvl="1"/>
            <a:r>
              <a:rPr lang="es-ES" sz="1600" dirty="0" smtClean="0"/>
              <a:t>Institucionales: </a:t>
            </a:r>
          </a:p>
          <a:p>
            <a:pPr lvl="2"/>
            <a:r>
              <a:rPr lang="es-ES" sz="1400" dirty="0" smtClean="0"/>
              <a:t>Voluntad política, resistencia al cambio </a:t>
            </a:r>
          </a:p>
          <a:p>
            <a:pPr lvl="2"/>
            <a:r>
              <a:rPr lang="es-ES" sz="1400" dirty="0" smtClean="0"/>
              <a:t>Mala o escasa información y experiencia (instituciones, técnicos, productores..) </a:t>
            </a:r>
          </a:p>
          <a:p>
            <a:pPr lvl="2"/>
            <a:r>
              <a:rPr lang="es-ES" sz="1400" dirty="0" smtClean="0"/>
              <a:t>Fallos en la coordinación y articulación entre actores (instituciones, técnicos, productores..) </a:t>
            </a:r>
          </a:p>
          <a:p>
            <a:pPr lvl="2"/>
            <a:r>
              <a:rPr lang="es-ES" sz="1400" dirty="0" smtClean="0"/>
              <a:t>Distribución de competencias en las CCAA</a:t>
            </a:r>
          </a:p>
          <a:p>
            <a:pPr lvl="2"/>
            <a:r>
              <a:rPr lang="es-ES" sz="1400" dirty="0" smtClean="0"/>
              <a:t>Reducida coordinación entre instituciones agrarias y de cambio climático</a:t>
            </a:r>
          </a:p>
          <a:p>
            <a:pPr lvl="1"/>
            <a:r>
              <a:rPr lang="es-ES" sz="1600" dirty="0" smtClean="0"/>
              <a:t>Técnicas </a:t>
            </a:r>
          </a:p>
          <a:p>
            <a:pPr lvl="2"/>
            <a:r>
              <a:rPr lang="es-ES" sz="1400" dirty="0" smtClean="0"/>
              <a:t>Ausencia de conocimientos técnicos (instituciones, técnicos, productores..) </a:t>
            </a:r>
          </a:p>
          <a:p>
            <a:pPr lvl="1"/>
            <a:r>
              <a:rPr lang="es-ES" sz="1600" dirty="0" smtClean="0"/>
              <a:t>Sociales: </a:t>
            </a:r>
          </a:p>
          <a:p>
            <a:pPr lvl="2"/>
            <a:r>
              <a:rPr lang="es-ES" sz="1400" dirty="0" smtClean="0"/>
              <a:t>Baja percepción de su necesidad  </a:t>
            </a:r>
            <a:endParaRPr lang="es-ES" sz="1400" dirty="0" smtClean="0"/>
          </a:p>
          <a:p>
            <a:pPr lvl="2"/>
            <a:r>
              <a:rPr lang="es-ES" sz="1400" dirty="0" smtClean="0"/>
              <a:t>Falta de conocimiento </a:t>
            </a:r>
            <a:endParaRPr lang="es-ES" sz="1400" dirty="0" smtClean="0"/>
          </a:p>
          <a:p>
            <a:pPr lvl="2"/>
            <a:r>
              <a:rPr lang="es-ES" sz="1400" dirty="0" smtClean="0"/>
              <a:t>Reducida prioridad </a:t>
            </a:r>
          </a:p>
          <a:p>
            <a:pPr lvl="1"/>
            <a:r>
              <a:rPr lang="es-ES" sz="1600" dirty="0" smtClean="0"/>
              <a:t>Económicas: </a:t>
            </a:r>
          </a:p>
          <a:p>
            <a:pPr lvl="2"/>
            <a:r>
              <a:rPr lang="es-ES" sz="1400" dirty="0" smtClean="0"/>
              <a:t>Desconocimiento de los costes y beneficios de la adaptación </a:t>
            </a:r>
          </a:p>
          <a:p>
            <a:pPr lvl="2"/>
            <a:r>
              <a:rPr lang="es-ES" sz="1400" dirty="0" smtClean="0"/>
              <a:t>Ausencia de evaluación de riesgos locales </a:t>
            </a:r>
          </a:p>
          <a:p>
            <a:pPr lvl="2"/>
            <a:r>
              <a:rPr lang="es-ES" sz="1400" dirty="0" smtClean="0"/>
              <a:t>Ausencia de evaluaciones sobre la efectividad de las medidas </a:t>
            </a:r>
          </a:p>
          <a:p>
            <a:pPr lvl="2"/>
            <a:r>
              <a:rPr lang="es-ES" sz="1400" dirty="0" smtClean="0"/>
              <a:t>Escasez de recursos </a:t>
            </a: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6492553"/>
            <a:ext cx="1331640" cy="365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s-ES" dirty="0" smtClean="0"/>
              <a:t>Conclusiones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5"/>
          </a:xfrm>
        </p:spPr>
        <p:txBody>
          <a:bodyPr>
            <a:normAutofit/>
          </a:bodyPr>
          <a:lstStyle/>
          <a:p>
            <a:pPr lvl="0"/>
            <a:r>
              <a:rPr lang="es-ES" sz="2200" dirty="0" smtClean="0"/>
              <a:t>La nueva PAC ha dado mayor visibilidad a los objetivos climáticos: </a:t>
            </a:r>
          </a:p>
          <a:p>
            <a:pPr lvl="1"/>
            <a:r>
              <a:rPr lang="es-ES" sz="1800" dirty="0" smtClean="0"/>
              <a:t>Desafíos para incorporarlos en la acción política</a:t>
            </a:r>
          </a:p>
          <a:p>
            <a:pPr lvl="0"/>
            <a:endParaRPr lang="es-ES" sz="2200" dirty="0" smtClean="0"/>
          </a:p>
          <a:p>
            <a:pPr lvl="0"/>
            <a:r>
              <a:rPr lang="es-ES" sz="2200" dirty="0" smtClean="0"/>
              <a:t>Existen muchos instrumentos para abordar las necesidades derivadas de la adaptación al cambio climático: </a:t>
            </a:r>
          </a:p>
          <a:p>
            <a:pPr lvl="1"/>
            <a:r>
              <a:rPr lang="es-ES" sz="1800" dirty="0" smtClean="0"/>
              <a:t>En su mayoría se sitúan en el Pilar II, con mayores limitaciones en el gasto </a:t>
            </a:r>
          </a:p>
          <a:p>
            <a:pPr lvl="0"/>
            <a:endParaRPr lang="es-ES" sz="2200" dirty="0" smtClean="0"/>
          </a:p>
          <a:p>
            <a:r>
              <a:rPr lang="es-ES" sz="2200" dirty="0" smtClean="0"/>
              <a:t>La inclusión de la adaptación y mitigación como objetivo transversal implica que debe ser considerada implícitamente en todas las medidas de los programas de DR</a:t>
            </a:r>
          </a:p>
          <a:p>
            <a:endParaRPr lang="es-ES" dirty="0" smtClean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6492553"/>
            <a:ext cx="1331640" cy="365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dirty="0" smtClean="0"/>
              <a:t>Los programas de desarrollo rural son los que potencialmente ofrecen mayores posibilidades para apoyar la adaptación al cambio climático: </a:t>
            </a:r>
          </a:p>
          <a:p>
            <a:pPr lvl="1"/>
            <a:r>
              <a:rPr lang="es-ES" sz="1800" dirty="0" smtClean="0"/>
              <a:t>Fortaleciendo la capacidad de adaptación, mediante programas de formación e información, o servicios de asesoría, </a:t>
            </a:r>
          </a:p>
          <a:p>
            <a:pPr lvl="1"/>
            <a:r>
              <a:rPr lang="es-ES" sz="1800" dirty="0" smtClean="0"/>
              <a:t>Apoyando la realización de medidas concretas, como inversiones en infraestructuras o instalaciones </a:t>
            </a:r>
          </a:p>
          <a:p>
            <a:pPr lvl="1"/>
            <a:r>
              <a:rPr lang="es-ES" sz="1800" dirty="0" smtClean="0"/>
              <a:t>Diseñando programas específicos con medidas adaptadas a las condiciones locales. </a:t>
            </a:r>
            <a:endParaRPr lang="es-ES" sz="1600" dirty="0" smtClean="0"/>
          </a:p>
          <a:p>
            <a:endParaRPr lang="es-ES" sz="2000" dirty="0" smtClean="0"/>
          </a:p>
          <a:p>
            <a:r>
              <a:rPr lang="es-ES" sz="2000" dirty="0" smtClean="0"/>
              <a:t>Muchas medidas de los programas de Desarrollo Rural implican inversiones que modifican la capacidad de adaptación a largo plazo: </a:t>
            </a:r>
          </a:p>
          <a:p>
            <a:pPr lvl="1"/>
            <a:r>
              <a:rPr lang="es-ES" sz="1800" dirty="0" smtClean="0"/>
              <a:t>Es necesario asegurar que no influyen negativamente evitando la “mala adaptación”</a:t>
            </a:r>
            <a:endParaRPr lang="es-ES" sz="1800" dirty="0"/>
          </a:p>
          <a:p>
            <a:endParaRPr lang="es-ES" sz="2400" dirty="0" smtClean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6492553"/>
            <a:ext cx="1331640" cy="365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es-ES" dirty="0" smtClean="0"/>
              <a:t>Conclusiones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dirty="0" smtClean="0"/>
              <a:t>La inclusión de las medidas de gestión de riesgos en el Reglamento de D.R: </a:t>
            </a:r>
          </a:p>
          <a:p>
            <a:pPr lvl="1"/>
            <a:r>
              <a:rPr lang="es-ES" dirty="0" smtClean="0"/>
              <a:t>Importancia de la necesidad de adaptarse a mayores riesgos climáticos </a:t>
            </a:r>
          </a:p>
          <a:p>
            <a:pPr lvl="0"/>
            <a:endParaRPr lang="es-ES" dirty="0" smtClean="0"/>
          </a:p>
          <a:p>
            <a:pPr lvl="0"/>
            <a:r>
              <a:rPr lang="es-ES" dirty="0" smtClean="0"/>
              <a:t>España debe apoyar un sistema fuerte de seguros agrarios que permita a los productores externalizar los riesgos climáticos. </a:t>
            </a:r>
          </a:p>
          <a:p>
            <a:endParaRPr lang="es-ES" dirty="0" smtClean="0"/>
          </a:p>
          <a:p>
            <a:r>
              <a:rPr lang="es-ES" dirty="0" smtClean="0"/>
              <a:t>Los efectos pueden ser muy distintos a nivel local y requerir medidas adaptadas a esas condiciones: </a:t>
            </a:r>
          </a:p>
          <a:p>
            <a:pPr lvl="1"/>
            <a:r>
              <a:rPr lang="es-ES" dirty="0" smtClean="0"/>
              <a:t>Es necesario trabajar para disminuir las lagunas de conocimiento existentes</a:t>
            </a:r>
          </a:p>
          <a:p>
            <a:pPr lvl="1"/>
            <a:r>
              <a:rPr lang="es-ES" dirty="0" smtClean="0"/>
              <a:t>Importancia de la innovación y de la transferencia de conocimientos (EIP) </a:t>
            </a:r>
          </a:p>
          <a:p>
            <a:endParaRPr lang="es-ES" dirty="0" smtClean="0"/>
          </a:p>
          <a:p>
            <a:r>
              <a:rPr lang="es-ES" dirty="0" smtClean="0"/>
              <a:t>Se requiere mejorar la interlocución entre los distintos agentes</a:t>
            </a:r>
          </a:p>
          <a:p>
            <a:endParaRPr lang="es-E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6492553"/>
            <a:ext cx="1331640" cy="365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72608"/>
          </a:xfrm>
        </p:spPr>
        <p:txBody>
          <a:bodyPr/>
          <a:lstStyle/>
          <a:p>
            <a:endParaRPr lang="es-ES" dirty="0" smtClean="0"/>
          </a:p>
          <a:p>
            <a:pPr algn="ctr">
              <a:buNone/>
            </a:pPr>
            <a:r>
              <a:rPr lang="es-ES" dirty="0" smtClean="0"/>
              <a:t>Muchas gracias </a:t>
            </a:r>
            <a:endParaRPr lang="es-E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6492553"/>
            <a:ext cx="1331640" cy="365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3347864" y="2492896"/>
            <a:ext cx="2332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hlinkClick r:id="rId3"/>
              </a:rPr>
              <a:t>isabel.bardaji@upm.es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Algunos Conceptos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>
            <a:normAutofit fontScale="62500" lnSpcReduction="20000"/>
          </a:bodyPr>
          <a:lstStyle/>
          <a:p>
            <a:r>
              <a:rPr lang="es-ES" b="1" i="1" dirty="0" smtClean="0">
                <a:solidFill>
                  <a:schemeClr val="accent1"/>
                </a:solidFill>
              </a:rPr>
              <a:t>Mitigación</a:t>
            </a:r>
            <a:r>
              <a:rPr lang="es-ES" dirty="0" smtClean="0"/>
              <a:t>: Intervención humana para reducir las fuentes o mejorar los sumideros de GEI.</a:t>
            </a:r>
          </a:p>
          <a:p>
            <a:endParaRPr lang="es-ES" b="1" dirty="0" smtClean="0">
              <a:solidFill>
                <a:schemeClr val="accent1"/>
              </a:solidFill>
            </a:endParaRPr>
          </a:p>
          <a:p>
            <a:r>
              <a:rPr lang="es-ES" b="1" dirty="0" smtClean="0">
                <a:solidFill>
                  <a:schemeClr val="accent1"/>
                </a:solidFill>
              </a:rPr>
              <a:t>Adaptación</a:t>
            </a:r>
            <a:r>
              <a:rPr lang="es-ES" dirty="0" smtClean="0"/>
              <a:t>: Acción que reduce la vulnerabilidad de los sistemas ante los efectos del CC</a:t>
            </a:r>
          </a:p>
          <a:p>
            <a:pPr lvl="1"/>
            <a:r>
              <a:rPr lang="es-ES" b="1" i="1" dirty="0" smtClean="0"/>
              <a:t>Capacidad adaptativa</a:t>
            </a:r>
            <a:r>
              <a:rPr lang="es-ES" dirty="0" smtClean="0"/>
              <a:t>: aptitud de un sistema para responder eficazmente a la variabilidad y cambio climático </a:t>
            </a:r>
          </a:p>
          <a:p>
            <a:pPr lvl="1"/>
            <a:r>
              <a:rPr lang="es-ES" b="1" i="1" dirty="0" smtClean="0"/>
              <a:t>Exposición: </a:t>
            </a:r>
            <a:r>
              <a:rPr lang="es-ES" dirty="0" smtClean="0"/>
              <a:t>Presencia en lugares que pueden ser negativamente afectados  </a:t>
            </a:r>
          </a:p>
          <a:p>
            <a:pPr lvl="1"/>
            <a:r>
              <a:rPr lang="es-ES" b="1" i="1" dirty="0" smtClean="0"/>
              <a:t>Sensibilidad: </a:t>
            </a:r>
            <a:r>
              <a:rPr lang="es-ES" dirty="0" smtClean="0"/>
              <a:t>Grado en el que un sistema es afectado por la variabilidad o el cambio climático</a:t>
            </a:r>
          </a:p>
          <a:p>
            <a:pPr lvl="1"/>
            <a:r>
              <a:rPr lang="es-ES" b="1" i="1" dirty="0" smtClean="0"/>
              <a:t>Vulnerabilidad</a:t>
            </a:r>
            <a:r>
              <a:rPr lang="es-ES" dirty="0" smtClean="0"/>
              <a:t>: Predisposición a ser negativamente afectado </a:t>
            </a:r>
          </a:p>
          <a:p>
            <a:pPr lvl="1"/>
            <a:r>
              <a:rPr lang="es-ES" b="1" dirty="0" err="1" smtClean="0"/>
              <a:t>Resiliencia</a:t>
            </a:r>
            <a:r>
              <a:rPr lang="es-ES" dirty="0" smtClean="0"/>
              <a:t>: Capacidad de un sistema para absorber las perturbaciones, manteniendo su estructura y forma de funcionamiento, así como la capacidad para adaptarse a los cambios </a:t>
            </a:r>
          </a:p>
          <a:p>
            <a:endParaRPr lang="es-ES" b="1" i="1" dirty="0" smtClean="0">
              <a:solidFill>
                <a:schemeClr val="accent1"/>
              </a:solidFill>
            </a:endParaRPr>
          </a:p>
          <a:p>
            <a:r>
              <a:rPr lang="es-ES" b="1" i="1" dirty="0" smtClean="0">
                <a:solidFill>
                  <a:schemeClr val="accent1"/>
                </a:solidFill>
              </a:rPr>
              <a:t>Mala-adaptación</a:t>
            </a:r>
            <a:r>
              <a:rPr lang="es-ES" dirty="0" smtClean="0">
                <a:solidFill>
                  <a:schemeClr val="accent1"/>
                </a:solidFill>
              </a:rPr>
              <a:t>: </a:t>
            </a:r>
            <a:r>
              <a:rPr lang="es-ES" dirty="0" smtClean="0"/>
              <a:t>Acción que aumenta la vulnerabilidad de los sistemas ante los efectos del CC</a:t>
            </a:r>
            <a:endParaRPr lang="es-E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6492553"/>
            <a:ext cx="1331640" cy="365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s-ES" sz="2800" dirty="0" smtClean="0"/>
              <a:t>Efectos de la agricultura sobre el cambio climático  </a:t>
            </a:r>
            <a:r>
              <a:rPr lang="es-ES" sz="3600" dirty="0" smtClean="0"/>
              <a:t/>
            </a:r>
            <a:br>
              <a:rPr lang="es-ES" sz="3600" dirty="0" smtClean="0"/>
            </a:br>
            <a:endParaRPr lang="es-ES" sz="3600" dirty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6492553"/>
            <a:ext cx="1331640" cy="365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124744"/>
            <a:ext cx="6552728" cy="3312368"/>
          </a:xfrm>
          <a:prstGeom prst="rect">
            <a:avLst/>
          </a:prstGeom>
          <a:noFill/>
        </p:spPr>
      </p:pic>
      <p:sp>
        <p:nvSpPr>
          <p:cNvPr id="10" name="9 CuadroTexto"/>
          <p:cNvSpPr txBox="1"/>
          <p:nvPr/>
        </p:nvSpPr>
        <p:spPr>
          <a:xfrm>
            <a:off x="755576" y="4869160"/>
            <a:ext cx="7416824" cy="1200329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A nivel mundial, la Agricultura representa el 13,5% de las emisiones totales de gases de efecto invernadero (GEI) y cerca del 60% de las emisiones distintas del dióxido de carbono (CO</a:t>
            </a:r>
            <a:r>
              <a:rPr lang="es-ES" baseline="-25000" dirty="0" smtClean="0"/>
              <a:t>2)</a:t>
            </a:r>
            <a:r>
              <a:rPr lang="es-ES" dirty="0" smtClean="0"/>
              <a:t>: 50% de las emisiones globales de metano (CH</a:t>
            </a:r>
            <a:r>
              <a:rPr lang="es-ES" baseline="-25000" dirty="0" smtClean="0"/>
              <a:t>4</a:t>
            </a:r>
            <a:r>
              <a:rPr lang="es-ES" dirty="0" smtClean="0"/>
              <a:t>) y 60-80% de las emisiones de óxido nitroso (N</a:t>
            </a:r>
            <a:r>
              <a:rPr lang="es-ES" baseline="-25000" dirty="0" smtClean="0"/>
              <a:t>2</a:t>
            </a:r>
            <a:r>
              <a:rPr lang="es-ES" dirty="0" smtClean="0"/>
              <a:t>O).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79512" y="6550223"/>
            <a:ext cx="5688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Fuente: IPCC (2007): Cambio climático 2007: Informe de síntesis</a:t>
            </a:r>
            <a:endParaRPr lang="es-E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936104"/>
          </a:xfrm>
        </p:spPr>
        <p:txBody>
          <a:bodyPr>
            <a:noAutofit/>
          </a:bodyPr>
          <a:lstStyle/>
          <a:p>
            <a:r>
              <a:rPr lang="es-ES" sz="3200" dirty="0" smtClean="0"/>
              <a:t>Efectos de la agricultura sobre el cambio climático 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accent1"/>
                </a:solidFill>
              </a:rPr>
              <a:t>Negativos</a:t>
            </a:r>
            <a:r>
              <a:rPr lang="es-ES" dirty="0" smtClean="0">
                <a:solidFill>
                  <a:schemeClr val="accent1"/>
                </a:solidFill>
              </a:rPr>
              <a:t>:</a:t>
            </a:r>
            <a:r>
              <a:rPr lang="es-ES" dirty="0" smtClean="0"/>
              <a:t> Emisiones de GEI </a:t>
            </a:r>
          </a:p>
          <a:p>
            <a:pPr lvl="1"/>
            <a:r>
              <a:rPr lang="es-ES" b="1" dirty="0" smtClean="0">
                <a:solidFill>
                  <a:schemeClr val="accent1"/>
                </a:solidFill>
              </a:rPr>
              <a:t>CO</a:t>
            </a:r>
            <a:r>
              <a:rPr lang="es-ES" b="1" baseline="-25000" dirty="0" smtClean="0">
                <a:solidFill>
                  <a:schemeClr val="accent1"/>
                </a:solidFill>
              </a:rPr>
              <a:t>2</a:t>
            </a:r>
            <a:r>
              <a:rPr lang="es-ES" baseline="-25000" dirty="0" smtClean="0"/>
              <a:t>: </a:t>
            </a:r>
            <a:r>
              <a:rPr lang="es-ES" dirty="0" smtClean="0"/>
              <a:t>Utilización de energía y combustibles fósiles</a:t>
            </a:r>
            <a:endParaRPr lang="es-ES" baseline="-25000" dirty="0" smtClean="0"/>
          </a:p>
          <a:p>
            <a:pPr lvl="1"/>
            <a:r>
              <a:rPr lang="es-ES" b="1" dirty="0" smtClean="0">
                <a:solidFill>
                  <a:schemeClr val="accent1"/>
                </a:solidFill>
              </a:rPr>
              <a:t>N</a:t>
            </a:r>
            <a:r>
              <a:rPr lang="es-ES" b="1" baseline="-25000" dirty="0" smtClean="0">
                <a:solidFill>
                  <a:schemeClr val="accent1"/>
                </a:solidFill>
              </a:rPr>
              <a:t>2</a:t>
            </a:r>
            <a:r>
              <a:rPr lang="es-ES" b="1" dirty="0" smtClean="0">
                <a:solidFill>
                  <a:schemeClr val="accent1"/>
                </a:solidFill>
              </a:rPr>
              <a:t>O</a:t>
            </a:r>
            <a:r>
              <a:rPr lang="es-ES" dirty="0" smtClean="0"/>
              <a:t>: Utilización abonos nitrogenados, quema rastrojos, estiércol y purines </a:t>
            </a:r>
          </a:p>
          <a:p>
            <a:pPr lvl="1"/>
            <a:r>
              <a:rPr lang="es-ES" b="1" dirty="0" smtClean="0">
                <a:solidFill>
                  <a:schemeClr val="accent1"/>
                </a:solidFill>
              </a:rPr>
              <a:t>CH</a:t>
            </a:r>
            <a:r>
              <a:rPr lang="es-ES" b="1" baseline="-25000" dirty="0" smtClean="0">
                <a:solidFill>
                  <a:schemeClr val="accent1"/>
                </a:solidFill>
              </a:rPr>
              <a:t>4</a:t>
            </a:r>
            <a:r>
              <a:rPr lang="es-ES" dirty="0" smtClean="0"/>
              <a:t>:</a:t>
            </a:r>
            <a:r>
              <a:rPr lang="es-ES" baseline="-25000" dirty="0" smtClean="0"/>
              <a:t> </a:t>
            </a:r>
            <a:r>
              <a:rPr lang="es-ES" dirty="0" smtClean="0"/>
              <a:t>Fermentación entérica rumiantes, cultivos bajo agua, quema rastrojos, estiércol y purines </a:t>
            </a:r>
          </a:p>
          <a:p>
            <a:pPr lvl="1"/>
            <a:endParaRPr lang="es-ES" baseline="-25000" dirty="0" smtClean="0"/>
          </a:p>
          <a:p>
            <a:r>
              <a:rPr lang="es-ES" b="1" dirty="0" smtClean="0">
                <a:solidFill>
                  <a:schemeClr val="accent1"/>
                </a:solidFill>
              </a:rPr>
              <a:t>Positivos</a:t>
            </a:r>
            <a:r>
              <a:rPr lang="es-ES" dirty="0" smtClean="0"/>
              <a:t>: Captación de carbono. Sumideros </a:t>
            </a: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6492553"/>
            <a:ext cx="1331640" cy="365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Acciones de mitigación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968552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s-ES" sz="2400" b="1" dirty="0" smtClean="0">
                <a:solidFill>
                  <a:schemeClr val="accent1"/>
                </a:solidFill>
              </a:rPr>
              <a:t>Reducción de emisiones:</a:t>
            </a:r>
          </a:p>
          <a:p>
            <a:pPr lvl="1"/>
            <a:r>
              <a:rPr lang="es-ES" sz="1800" dirty="0" smtClean="0"/>
              <a:t>Reducción utilización abonos nitrogenados </a:t>
            </a:r>
          </a:p>
          <a:p>
            <a:pPr lvl="1"/>
            <a:r>
              <a:rPr lang="es-ES" sz="1800" dirty="0" smtClean="0"/>
              <a:t>Gestión de residuos </a:t>
            </a:r>
          </a:p>
          <a:p>
            <a:pPr lvl="1"/>
            <a:r>
              <a:rPr lang="es-ES" sz="1800" dirty="0" smtClean="0"/>
              <a:t>Gestión del agua </a:t>
            </a:r>
          </a:p>
          <a:p>
            <a:pPr lvl="1"/>
            <a:r>
              <a:rPr lang="es-ES" sz="1800" dirty="0" smtClean="0"/>
              <a:t>Gestión de estiércol y purines  </a:t>
            </a:r>
          </a:p>
          <a:p>
            <a:pPr lvl="1"/>
            <a:r>
              <a:rPr lang="es-ES" sz="1800" dirty="0" smtClean="0"/>
              <a:t>Cambios en la formulación de dietas en alimentación animal</a:t>
            </a:r>
          </a:p>
          <a:p>
            <a:pPr lvl="1"/>
            <a:r>
              <a:rPr lang="es-ES" sz="1800" dirty="0" smtClean="0"/>
              <a:t>Utilización de fuentes renovables de energía </a:t>
            </a:r>
          </a:p>
          <a:p>
            <a:pPr lvl="1">
              <a:buNone/>
            </a:pPr>
            <a:endParaRPr lang="es-ES" sz="800" dirty="0" smtClean="0"/>
          </a:p>
          <a:p>
            <a:r>
              <a:rPr lang="es-ES" sz="2400" b="1" dirty="0" smtClean="0">
                <a:solidFill>
                  <a:schemeClr val="accent1"/>
                </a:solidFill>
              </a:rPr>
              <a:t>Aumento de la captación de carbono (sumideros de C) : </a:t>
            </a:r>
          </a:p>
          <a:p>
            <a:pPr lvl="1"/>
            <a:r>
              <a:rPr lang="es-ES" sz="1800" dirty="0" smtClean="0"/>
              <a:t>Forestación y reforestación </a:t>
            </a:r>
          </a:p>
          <a:p>
            <a:pPr lvl="1"/>
            <a:r>
              <a:rPr lang="es-ES" sz="1800" dirty="0" smtClean="0"/>
              <a:t>Gestión de suelo</a:t>
            </a:r>
          </a:p>
          <a:p>
            <a:pPr lvl="1"/>
            <a:r>
              <a:rPr lang="es-ES" sz="1800" dirty="0" smtClean="0"/>
              <a:t>Gestión de pastos </a:t>
            </a:r>
          </a:p>
          <a:p>
            <a:pPr lvl="1"/>
            <a:r>
              <a:rPr lang="es-ES" sz="1800" dirty="0" smtClean="0"/>
              <a:t>Gestión de bosques </a:t>
            </a:r>
          </a:p>
          <a:p>
            <a:pPr lvl="1"/>
            <a:r>
              <a:rPr lang="es-ES" sz="1800" dirty="0" smtClean="0"/>
              <a:t>Cubiertas vegetales </a:t>
            </a:r>
          </a:p>
          <a:p>
            <a:pPr lvl="1"/>
            <a:endParaRPr lang="es-ES" sz="800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6492553"/>
            <a:ext cx="1331640" cy="365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611560" y="1124744"/>
            <a:ext cx="7848872" cy="461665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/>
              <a:t>Sinergia entre medidas de mitigación y desarrollo sostenible 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s-ES" sz="3200" dirty="0" smtClean="0"/>
              <a:t>Efectos del cambio climático sobre la agricultura </a:t>
            </a:r>
            <a:endParaRPr lang="es-ES" sz="3200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6492553"/>
            <a:ext cx="1331640" cy="365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Projected impacts from climate change in different EU regio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124744"/>
            <a:ext cx="8064896" cy="49240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634082"/>
          </a:xfrm>
        </p:spPr>
        <p:txBody>
          <a:bodyPr>
            <a:noAutofit/>
          </a:bodyPr>
          <a:lstStyle/>
          <a:p>
            <a:r>
              <a:rPr lang="es-ES" sz="3200" dirty="0" smtClean="0"/>
              <a:t>Efectos del cambio climático sobre la agricultura 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7624" y="1124744"/>
            <a:ext cx="7056784" cy="1368152"/>
          </a:xfrm>
          <a:ln w="28575"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lvl="1"/>
            <a:r>
              <a:rPr lang="es-ES" sz="1600" dirty="0" smtClean="0"/>
              <a:t>Menor disponibilidad de agua</a:t>
            </a:r>
          </a:p>
          <a:p>
            <a:pPr lvl="1"/>
            <a:r>
              <a:rPr lang="es-ES" sz="1600" dirty="0" smtClean="0"/>
              <a:t>Mayor frecuencia de períodos secos </a:t>
            </a:r>
          </a:p>
          <a:p>
            <a:pPr lvl="1"/>
            <a:r>
              <a:rPr lang="es-ES" sz="1600" dirty="0" smtClean="0"/>
              <a:t>Mayor ocurrencia de eventos extremos </a:t>
            </a:r>
          </a:p>
          <a:p>
            <a:pPr lvl="1"/>
            <a:r>
              <a:rPr lang="es-ES" sz="1600" dirty="0" smtClean="0"/>
              <a:t>Mayores temperaturas</a:t>
            </a:r>
          </a:p>
          <a:p>
            <a:pPr lvl="1"/>
            <a:r>
              <a:rPr lang="es-ES" sz="1600" dirty="0" smtClean="0"/>
              <a:t>Menores precipitaciones </a:t>
            </a:r>
            <a:endParaRPr lang="es-ES" sz="1800" dirty="0" smtClean="0"/>
          </a:p>
          <a:p>
            <a:pPr lvl="1"/>
            <a:endParaRPr lang="es-ES" dirty="0" smtClean="0"/>
          </a:p>
          <a:p>
            <a:pPr lvl="1"/>
            <a:endParaRPr lang="es-E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6492553"/>
            <a:ext cx="1331640" cy="365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1187624" y="2996952"/>
            <a:ext cx="6984776" cy="2702278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s-ES" sz="1600" dirty="0" smtClean="0"/>
              <a:t>Disminución y aumento de la variabilidad de rendimientos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s-ES" sz="1600" dirty="0" smtClean="0"/>
              <a:t>Cambios de periodos de crecimiento en cultivos 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s-ES" sz="1600" dirty="0" smtClean="0"/>
              <a:t>Variación fechas de floración frutales 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s-ES" sz="1600" dirty="0" smtClean="0"/>
              <a:t>Modificaciones localizaciones óptimas de cultivos 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s-ES" sz="1600" dirty="0" smtClean="0"/>
              <a:t>Cambios disponibilidades hídricas 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s-ES" sz="1600" dirty="0" smtClean="0"/>
              <a:t>Degradación de suelos 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s-ES" sz="1600" dirty="0" smtClean="0"/>
              <a:t>Aridez y erosión 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s-ES" sz="1600" dirty="0" smtClean="0"/>
              <a:t>Stress de calor en la ganadería 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s-ES" sz="1600" dirty="0" smtClean="0"/>
              <a:t>Plagas y enfermedades </a:t>
            </a:r>
            <a:endParaRPr lang="es-ES" dirty="0" smtClean="0"/>
          </a:p>
        </p:txBody>
      </p:sp>
      <p:sp>
        <p:nvSpPr>
          <p:cNvPr id="6" name="5 Flecha abajo"/>
          <p:cNvSpPr/>
          <p:nvPr/>
        </p:nvSpPr>
        <p:spPr>
          <a:xfrm>
            <a:off x="4211960" y="2564904"/>
            <a:ext cx="360040" cy="360040"/>
          </a:xfrm>
          <a:prstGeom prst="downArrow">
            <a:avLst>
              <a:gd name="adj1" fmla="val 50000"/>
              <a:gd name="adj2" fmla="val 47862"/>
            </a:avLst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251520" y="6021288"/>
            <a:ext cx="8640960" cy="369332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Los modelos predicen gran variabilidad regional: análisis de </a:t>
            </a:r>
            <a:r>
              <a:rPr lang="es-ES" dirty="0" err="1" smtClean="0"/>
              <a:t>territoralización</a:t>
            </a:r>
            <a:r>
              <a:rPr lang="es-ES" dirty="0" smtClean="0"/>
              <a:t> de impactos 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Acciones de adaptación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accent1"/>
                </a:solidFill>
              </a:rPr>
              <a:t>Acciones que son adoptadas sin apoyo:</a:t>
            </a:r>
            <a:r>
              <a:rPr lang="es-ES" dirty="0" smtClean="0">
                <a:solidFill>
                  <a:schemeClr val="accent1"/>
                </a:solidFill>
              </a:rPr>
              <a:t> </a:t>
            </a:r>
          </a:p>
          <a:p>
            <a:pPr lvl="1"/>
            <a:r>
              <a:rPr lang="es-ES" dirty="0" smtClean="0"/>
              <a:t>Modificaciones fechas de siembra o recolección </a:t>
            </a:r>
          </a:p>
          <a:p>
            <a:pPr lvl="1"/>
            <a:r>
              <a:rPr lang="es-ES" dirty="0" smtClean="0"/>
              <a:t>Cambios a cultivos menos demandantes de agua </a:t>
            </a:r>
          </a:p>
          <a:p>
            <a:r>
              <a:rPr lang="es-ES" b="1" dirty="0" smtClean="0">
                <a:solidFill>
                  <a:schemeClr val="accent1"/>
                </a:solidFill>
              </a:rPr>
              <a:t>Acciones que requieren apoyos </a:t>
            </a:r>
          </a:p>
          <a:p>
            <a:pPr lvl="1"/>
            <a:r>
              <a:rPr lang="es-ES" dirty="0" smtClean="0"/>
              <a:t>Incentivos </a:t>
            </a:r>
          </a:p>
          <a:p>
            <a:pPr lvl="1"/>
            <a:r>
              <a:rPr lang="es-ES" dirty="0" smtClean="0"/>
              <a:t>Capacitación y capital humano </a:t>
            </a:r>
          </a:p>
          <a:p>
            <a:pPr lvl="1"/>
            <a:r>
              <a:rPr lang="es-ES" dirty="0" smtClean="0"/>
              <a:t>Seguros agrarios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1222</TotalTime>
  <Words>1898</Words>
  <Application>Microsoft Office PowerPoint</Application>
  <PresentationFormat>Presentación en pantalla (4:3)</PresentationFormat>
  <Paragraphs>259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Tema de Office</vt:lpstr>
      <vt:lpstr>Medidas de adaptación y mitigación al cambio climático en la nueva PAC</vt:lpstr>
      <vt:lpstr>Cambio Climático y Agricultura </vt:lpstr>
      <vt:lpstr>Algunos Conceptos </vt:lpstr>
      <vt:lpstr>Efectos de la agricultura sobre el cambio climático   </vt:lpstr>
      <vt:lpstr>Efectos de la agricultura sobre el cambio climático </vt:lpstr>
      <vt:lpstr>Acciones de mitigación </vt:lpstr>
      <vt:lpstr>Efectos del cambio climático sobre la agricultura </vt:lpstr>
      <vt:lpstr>Efectos del cambio climático sobre la agricultura </vt:lpstr>
      <vt:lpstr>Acciones de adaptación </vt:lpstr>
      <vt:lpstr>Acciones de adaptación </vt:lpstr>
      <vt:lpstr>Cuestiones relevantes para la PAC </vt:lpstr>
      <vt:lpstr>Instrumentos de la PAC para la mitigación y la adaptación al CC </vt:lpstr>
      <vt:lpstr>Instrumentos de la PAC para la mitigación  y adaptación al CC </vt:lpstr>
      <vt:lpstr>Pilar II: Programas de Desarrollo Rural </vt:lpstr>
      <vt:lpstr>Programas de Desarrollo Rural: Algunas medidas relevantes en el sector agrario  </vt:lpstr>
      <vt:lpstr>Programas de Desarrollo Rural: Algunas medidas relevantes en el sector agrario </vt:lpstr>
      <vt:lpstr>Programas de Desarrollo Rural: Algunas medidas relevantes en el sector agrario </vt:lpstr>
      <vt:lpstr>Programas de Desarrollo Rural: Algunas medidas relevantes en el sector agrario </vt:lpstr>
      <vt:lpstr>Programas de Desarrollo Rural: Algunas medidas relevantes en el sector agrario </vt:lpstr>
      <vt:lpstr>Programas de Desarrollo Rural: Algunas medidas relevantes en el sector agrario </vt:lpstr>
      <vt:lpstr>Instrumentos de la PAC para la mitigación y la adaptación al CC </vt:lpstr>
      <vt:lpstr>Barreras a la mitigación y adaptación al cambio climático </vt:lpstr>
      <vt:lpstr>Conclusiones </vt:lpstr>
      <vt:lpstr>Conclusiones </vt:lpstr>
      <vt:lpstr>Conclusiones </vt:lpstr>
      <vt:lpstr>Diapositiva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POLÍTICA Y MEDIDAS DE ADAPTACIÓN AL CAMBIO CLIMÁTICO EN EL SECTOR AGRARIO</dc:title>
  <dc:creator>Isabel Bardají</dc:creator>
  <cp:lastModifiedBy>Isabel Bardají </cp:lastModifiedBy>
  <cp:revision>132</cp:revision>
  <dcterms:created xsi:type="dcterms:W3CDTF">2014-01-28T16:02:18Z</dcterms:created>
  <dcterms:modified xsi:type="dcterms:W3CDTF">2014-02-18T19:16:18Z</dcterms:modified>
</cp:coreProperties>
</file>