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30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7" r:id="rId43"/>
    <p:sldId id="296" r:id="rId44"/>
    <p:sldId id="297" r:id="rId45"/>
    <p:sldId id="298" r:id="rId46"/>
    <p:sldId id="299" r:id="rId47"/>
    <p:sldId id="308" r:id="rId48"/>
    <p:sldId id="311" r:id="rId49"/>
    <p:sldId id="300" r:id="rId50"/>
    <p:sldId id="301" r:id="rId51"/>
    <p:sldId id="302" r:id="rId52"/>
    <p:sldId id="303" r:id="rId53"/>
    <p:sldId id="304" r:id="rId54"/>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_tradnl"/>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43A59D6-92F9-4516-8B7A-DF076C3619E0}" type="datetimeFigureOut">
              <a:rPr lang="es-ES_tradnl"/>
              <a:pPr>
                <a:defRPr/>
              </a:pPr>
              <a:t>12/02/2013</a:t>
            </a:fld>
            <a:endParaRPr lang="es-ES_tradnl"/>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_tradnl"/>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7DEAB27-4887-4E45-8EE2-97432767C87C}" type="slidenum">
              <a:rPr lang="es-ES_tradnl"/>
              <a:pPr>
                <a:defRPr/>
              </a:pPr>
              <a:t>‹#›</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07BFB4A-0CA7-45A1-9984-F2F61F0C1D2E}" type="datetimeFigureOut">
              <a:rPr lang="es-ES"/>
              <a:pPr>
                <a:defRPr/>
              </a:pPr>
              <a:t>12/02/2013</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2A717F9-CC88-42BB-BCF5-62212CE9B618}"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1 Marcador de imagen de diapositiva"/>
          <p:cNvSpPr>
            <a:spLocks noGrp="1" noRot="1" noChangeAspect="1"/>
          </p:cNvSpPr>
          <p:nvPr>
            <p:ph type="sldImg"/>
          </p:nvPr>
        </p:nvSpPr>
        <p:spPr bwMode="auto">
          <a:noFill/>
          <a:ln>
            <a:solidFill>
              <a:srgbClr val="000000"/>
            </a:solidFill>
            <a:miter lim="800000"/>
            <a:headEnd/>
            <a:tailEnd/>
          </a:ln>
        </p:spPr>
      </p:sp>
      <p:sp>
        <p:nvSpPr>
          <p:cNvPr id="21913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191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8F275D-E496-4009-B946-DE77EDF4BDA8}" type="slidenum">
              <a:rPr lang="es-ES"/>
              <a:pPr fontAlgn="base">
                <a:spcBef>
                  <a:spcPct val="0"/>
                </a:spcBef>
                <a:spcAft>
                  <a:spcPct val="0"/>
                </a:spcAft>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1 Marcador de imagen de diapositiva"/>
          <p:cNvSpPr>
            <a:spLocks noGrp="1" noRot="1" noChangeAspect="1"/>
          </p:cNvSpPr>
          <p:nvPr>
            <p:ph type="sldImg"/>
          </p:nvPr>
        </p:nvSpPr>
        <p:spPr bwMode="auto">
          <a:noFill/>
          <a:ln>
            <a:solidFill>
              <a:srgbClr val="000000"/>
            </a:solidFill>
            <a:miter lim="800000"/>
            <a:headEnd/>
            <a:tailEnd/>
          </a:ln>
        </p:spPr>
      </p:sp>
      <p:sp>
        <p:nvSpPr>
          <p:cNvPr id="23757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375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5F129-442F-4A25-BD49-ECF2A407F2C7}" type="slidenum">
              <a:rPr lang="es-ES"/>
              <a:pPr fontAlgn="base">
                <a:spcBef>
                  <a:spcPct val="0"/>
                </a:spcBef>
                <a:spcAft>
                  <a:spcPct val="0"/>
                </a:spcAft>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1 Marcador de imagen de diapositiva"/>
          <p:cNvSpPr>
            <a:spLocks noGrp="1" noRot="1" noChangeAspect="1"/>
          </p:cNvSpPr>
          <p:nvPr>
            <p:ph type="sldImg"/>
          </p:nvPr>
        </p:nvSpPr>
        <p:spPr bwMode="auto">
          <a:noFill/>
          <a:ln>
            <a:solidFill>
              <a:srgbClr val="000000"/>
            </a:solidFill>
            <a:miter lim="800000"/>
            <a:headEnd/>
            <a:tailEnd/>
          </a:ln>
        </p:spPr>
      </p:sp>
      <p:sp>
        <p:nvSpPr>
          <p:cNvPr id="23961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396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6BDDCA-68E1-4525-BF72-4C4D7A3B2363}" type="slidenum">
              <a:rPr lang="es-ES"/>
              <a:pPr fontAlgn="base">
                <a:spcBef>
                  <a:spcPct val="0"/>
                </a:spcBef>
                <a:spcAft>
                  <a:spcPct val="0"/>
                </a:spcAft>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1 Marcador de imagen de diapositiva"/>
          <p:cNvSpPr>
            <a:spLocks noGrp="1" noRot="1" noChangeAspect="1"/>
          </p:cNvSpPr>
          <p:nvPr>
            <p:ph type="sldImg"/>
          </p:nvPr>
        </p:nvSpPr>
        <p:spPr bwMode="auto">
          <a:noFill/>
          <a:ln>
            <a:solidFill>
              <a:srgbClr val="000000"/>
            </a:solidFill>
            <a:miter lim="800000"/>
            <a:headEnd/>
            <a:tailEnd/>
          </a:ln>
        </p:spPr>
      </p:sp>
      <p:sp>
        <p:nvSpPr>
          <p:cNvPr id="24166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416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B2B46D-9AC9-4AEC-98E1-A8E66B74BA0E}" type="slidenum">
              <a:rPr lang="es-ES"/>
              <a:pPr fontAlgn="base">
                <a:spcBef>
                  <a:spcPct val="0"/>
                </a:spcBef>
                <a:spcAft>
                  <a:spcPct val="0"/>
                </a:spcAft>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1 Marcador de imagen de diapositiva"/>
          <p:cNvSpPr>
            <a:spLocks noGrp="1" noRot="1" noChangeAspect="1"/>
          </p:cNvSpPr>
          <p:nvPr>
            <p:ph type="sldImg"/>
          </p:nvPr>
        </p:nvSpPr>
        <p:spPr bwMode="auto">
          <a:noFill/>
          <a:ln>
            <a:solidFill>
              <a:srgbClr val="000000"/>
            </a:solidFill>
            <a:miter lim="800000"/>
            <a:headEnd/>
            <a:tailEnd/>
          </a:ln>
        </p:spPr>
      </p:sp>
      <p:sp>
        <p:nvSpPr>
          <p:cNvPr id="24371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437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D9F094-087B-478E-B876-79E587017E16}" type="slidenum">
              <a:rPr lang="es-ES"/>
              <a:pPr fontAlgn="base">
                <a:spcBef>
                  <a:spcPct val="0"/>
                </a:spcBef>
                <a:spcAft>
                  <a:spcPct val="0"/>
                </a:spcAft>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1 Marcador de imagen de diapositiva"/>
          <p:cNvSpPr>
            <a:spLocks noGrp="1" noRot="1" noChangeAspect="1"/>
          </p:cNvSpPr>
          <p:nvPr>
            <p:ph type="sldImg"/>
          </p:nvPr>
        </p:nvSpPr>
        <p:spPr bwMode="auto">
          <a:noFill/>
          <a:ln>
            <a:solidFill>
              <a:srgbClr val="000000"/>
            </a:solidFill>
            <a:miter lim="800000"/>
            <a:headEnd/>
            <a:tailEnd/>
          </a:ln>
        </p:spPr>
      </p:sp>
      <p:sp>
        <p:nvSpPr>
          <p:cNvPr id="2457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457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C310B4-F430-4FDA-AA1B-11259FD8465C}" type="slidenum">
              <a:rPr lang="es-ES"/>
              <a:pPr fontAlgn="base">
                <a:spcBef>
                  <a:spcPct val="0"/>
                </a:spcBef>
                <a:spcAft>
                  <a:spcPct val="0"/>
                </a:spcAft>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1 Marcador de imagen de diapositiva"/>
          <p:cNvSpPr>
            <a:spLocks noGrp="1" noRot="1" noChangeAspect="1"/>
          </p:cNvSpPr>
          <p:nvPr>
            <p:ph type="sldImg"/>
          </p:nvPr>
        </p:nvSpPr>
        <p:spPr bwMode="auto">
          <a:noFill/>
          <a:ln>
            <a:solidFill>
              <a:srgbClr val="000000"/>
            </a:solidFill>
            <a:miter lim="800000"/>
            <a:headEnd/>
            <a:tailEnd/>
          </a:ln>
        </p:spPr>
      </p:sp>
      <p:sp>
        <p:nvSpPr>
          <p:cNvPr id="2478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478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304C5A-5182-4EAE-9DA4-BFBDDA2A470B}" type="slidenum">
              <a:rPr lang="es-ES"/>
              <a:pPr fontAlgn="base">
                <a:spcBef>
                  <a:spcPct val="0"/>
                </a:spcBef>
                <a:spcAft>
                  <a:spcPct val="0"/>
                </a:spcAft>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1 Marcador de imagen de diapositiva"/>
          <p:cNvSpPr>
            <a:spLocks noGrp="1" noRot="1" noChangeAspect="1"/>
          </p:cNvSpPr>
          <p:nvPr>
            <p:ph type="sldImg"/>
          </p:nvPr>
        </p:nvSpPr>
        <p:spPr bwMode="auto">
          <a:noFill/>
          <a:ln>
            <a:solidFill>
              <a:srgbClr val="000000"/>
            </a:solidFill>
            <a:miter lim="800000"/>
            <a:headEnd/>
            <a:tailEnd/>
          </a:ln>
        </p:spPr>
      </p:sp>
      <p:sp>
        <p:nvSpPr>
          <p:cNvPr id="2498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498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3F53CA-0806-4609-8ABD-78368A04A865}" type="slidenum">
              <a:rPr lang="es-ES"/>
              <a:pPr fontAlgn="base">
                <a:spcBef>
                  <a:spcPct val="0"/>
                </a:spcBef>
                <a:spcAft>
                  <a:spcPct val="0"/>
                </a:spcAft>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1 Marcador de imagen de diapositiva"/>
          <p:cNvSpPr>
            <a:spLocks noGrp="1" noRot="1" noChangeAspect="1"/>
          </p:cNvSpPr>
          <p:nvPr>
            <p:ph type="sldImg"/>
          </p:nvPr>
        </p:nvSpPr>
        <p:spPr bwMode="auto">
          <a:noFill/>
          <a:ln>
            <a:solidFill>
              <a:srgbClr val="000000"/>
            </a:solidFill>
            <a:miter lim="800000"/>
            <a:headEnd/>
            <a:tailEnd/>
          </a:ln>
        </p:spPr>
      </p:sp>
      <p:sp>
        <p:nvSpPr>
          <p:cNvPr id="2519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519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9CF40C-DFB6-4D0C-9364-67A58F5917B5}" type="slidenum">
              <a:rPr lang="es-ES"/>
              <a:pPr fontAlgn="base">
                <a:spcBef>
                  <a:spcPct val="0"/>
                </a:spcBef>
                <a:spcAft>
                  <a:spcPct val="0"/>
                </a:spcAft>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1 Marcador de imagen de diapositiva"/>
          <p:cNvSpPr>
            <a:spLocks noGrp="1" noRot="1" noChangeAspect="1"/>
          </p:cNvSpPr>
          <p:nvPr>
            <p:ph type="sldImg"/>
          </p:nvPr>
        </p:nvSpPr>
        <p:spPr bwMode="auto">
          <a:noFill/>
          <a:ln>
            <a:solidFill>
              <a:srgbClr val="000000"/>
            </a:solidFill>
            <a:miter lim="800000"/>
            <a:headEnd/>
            <a:tailEnd/>
          </a:ln>
        </p:spPr>
      </p:sp>
      <p:sp>
        <p:nvSpPr>
          <p:cNvPr id="2539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539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998F35-B3DF-4A8C-86F5-4BDB8FE73D5B}" type="slidenum">
              <a:rPr lang="es-ES"/>
              <a:pPr fontAlgn="base">
                <a:spcBef>
                  <a:spcPct val="0"/>
                </a:spcBef>
                <a:spcAft>
                  <a:spcPct val="0"/>
                </a:spcAft>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1 Marcador de imagen de diapositiva"/>
          <p:cNvSpPr>
            <a:spLocks noGrp="1" noRot="1" noChangeAspect="1"/>
          </p:cNvSpPr>
          <p:nvPr>
            <p:ph type="sldImg"/>
          </p:nvPr>
        </p:nvSpPr>
        <p:spPr bwMode="auto">
          <a:noFill/>
          <a:ln>
            <a:solidFill>
              <a:srgbClr val="000000"/>
            </a:solidFill>
            <a:miter lim="800000"/>
            <a:headEnd/>
            <a:tailEnd/>
          </a:ln>
        </p:spPr>
      </p:sp>
      <p:sp>
        <p:nvSpPr>
          <p:cNvPr id="2560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560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5C6D1-0464-4F48-91A5-A4C31E46778A}" type="slidenum">
              <a:rPr lang="es-ES"/>
              <a:pPr fontAlgn="base">
                <a:spcBef>
                  <a:spcPct val="0"/>
                </a:spcBef>
                <a:spcAft>
                  <a:spcPct val="0"/>
                </a:spcAft>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1 Marcador de imagen de diapositiva"/>
          <p:cNvSpPr>
            <a:spLocks noGrp="1" noRot="1" noChangeAspect="1"/>
          </p:cNvSpPr>
          <p:nvPr>
            <p:ph type="sldImg"/>
          </p:nvPr>
        </p:nvSpPr>
        <p:spPr bwMode="auto">
          <a:noFill/>
          <a:ln>
            <a:solidFill>
              <a:srgbClr val="000000"/>
            </a:solidFill>
            <a:miter lim="800000"/>
            <a:headEnd/>
            <a:tailEnd/>
          </a:ln>
        </p:spPr>
      </p:sp>
      <p:sp>
        <p:nvSpPr>
          <p:cNvPr id="2211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11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574095-4118-4FD8-9357-35A4EBD2263E}" type="slidenum">
              <a:rPr lang="es-ES"/>
              <a:pPr fontAlgn="base">
                <a:spcBef>
                  <a:spcPct val="0"/>
                </a:spcBef>
                <a:spcAft>
                  <a:spcPct val="0"/>
                </a:spcAft>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1 Marcador de imagen de diapositiva"/>
          <p:cNvSpPr>
            <a:spLocks noGrp="1" noRot="1" noChangeAspect="1"/>
          </p:cNvSpPr>
          <p:nvPr>
            <p:ph type="sldImg"/>
          </p:nvPr>
        </p:nvSpPr>
        <p:spPr bwMode="auto">
          <a:noFill/>
          <a:ln>
            <a:solidFill>
              <a:srgbClr val="000000"/>
            </a:solidFill>
            <a:miter lim="800000"/>
            <a:headEnd/>
            <a:tailEnd/>
          </a:ln>
        </p:spPr>
      </p:sp>
      <p:sp>
        <p:nvSpPr>
          <p:cNvPr id="2580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580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A999B-44F5-4938-9D28-93EC14987CB1}" type="slidenum">
              <a:rPr lang="es-ES"/>
              <a:pPr fontAlgn="base">
                <a:spcBef>
                  <a:spcPct val="0"/>
                </a:spcBef>
                <a:spcAft>
                  <a:spcPct val="0"/>
                </a:spcAft>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1 Marcador de imagen de diapositiva"/>
          <p:cNvSpPr>
            <a:spLocks noGrp="1" noRot="1" noChangeAspect="1"/>
          </p:cNvSpPr>
          <p:nvPr>
            <p:ph type="sldImg"/>
          </p:nvPr>
        </p:nvSpPr>
        <p:spPr bwMode="auto">
          <a:noFill/>
          <a:ln>
            <a:solidFill>
              <a:srgbClr val="000000"/>
            </a:solidFill>
            <a:miter lim="800000"/>
            <a:headEnd/>
            <a:tailEnd/>
          </a:ln>
        </p:spPr>
      </p:sp>
      <p:sp>
        <p:nvSpPr>
          <p:cNvPr id="26009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00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C40897-875F-4989-A769-AD3A10302135}" type="slidenum">
              <a:rPr lang="es-ES"/>
              <a:pPr fontAlgn="base">
                <a:spcBef>
                  <a:spcPct val="0"/>
                </a:spcBef>
                <a:spcAft>
                  <a:spcPct val="0"/>
                </a:spcAft>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1 Marcador de imagen de diapositiva"/>
          <p:cNvSpPr>
            <a:spLocks noGrp="1" noRot="1" noChangeAspect="1"/>
          </p:cNvSpPr>
          <p:nvPr>
            <p:ph type="sldImg"/>
          </p:nvPr>
        </p:nvSpPr>
        <p:spPr bwMode="auto">
          <a:noFill/>
          <a:ln>
            <a:solidFill>
              <a:srgbClr val="000000"/>
            </a:solidFill>
            <a:miter lim="800000"/>
            <a:headEnd/>
            <a:tailEnd/>
          </a:ln>
        </p:spPr>
      </p:sp>
      <p:sp>
        <p:nvSpPr>
          <p:cNvPr id="2621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21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24477B-F071-4027-A2FA-AE488425E42E}" type="slidenum">
              <a:rPr lang="es-ES"/>
              <a:pPr fontAlgn="base">
                <a:spcBef>
                  <a:spcPct val="0"/>
                </a:spcBef>
                <a:spcAft>
                  <a:spcPct val="0"/>
                </a:spcAft>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1 Marcador de imagen de diapositiva"/>
          <p:cNvSpPr>
            <a:spLocks noGrp="1" noRot="1" noChangeAspect="1"/>
          </p:cNvSpPr>
          <p:nvPr>
            <p:ph type="sldImg"/>
          </p:nvPr>
        </p:nvSpPr>
        <p:spPr bwMode="auto">
          <a:noFill/>
          <a:ln>
            <a:solidFill>
              <a:srgbClr val="000000"/>
            </a:solidFill>
            <a:miter lim="800000"/>
            <a:headEnd/>
            <a:tailEnd/>
          </a:ln>
        </p:spPr>
      </p:sp>
      <p:sp>
        <p:nvSpPr>
          <p:cNvPr id="2641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41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2582A-076E-41C4-A6A9-89638D1077DD}" type="slidenum">
              <a:rPr lang="es-ES"/>
              <a:pPr fontAlgn="base">
                <a:spcBef>
                  <a:spcPct val="0"/>
                </a:spcBef>
                <a:spcAft>
                  <a:spcPct val="0"/>
                </a:spcAft>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1 Marcador de imagen de diapositiva"/>
          <p:cNvSpPr>
            <a:spLocks noGrp="1" noRot="1" noChangeAspect="1"/>
          </p:cNvSpPr>
          <p:nvPr>
            <p:ph type="sldImg"/>
          </p:nvPr>
        </p:nvSpPr>
        <p:spPr bwMode="auto">
          <a:noFill/>
          <a:ln>
            <a:solidFill>
              <a:srgbClr val="000000"/>
            </a:solidFill>
            <a:miter lim="800000"/>
            <a:headEnd/>
            <a:tailEnd/>
          </a:ln>
        </p:spPr>
      </p:sp>
      <p:sp>
        <p:nvSpPr>
          <p:cNvPr id="2662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62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8F9947-7DA0-4C49-8463-916A959AEEC8}" type="slidenum">
              <a:rPr lang="es-ES"/>
              <a:pPr fontAlgn="base">
                <a:spcBef>
                  <a:spcPct val="0"/>
                </a:spcBef>
                <a:spcAft>
                  <a:spcPct val="0"/>
                </a:spcAft>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1 Marcador de imagen de diapositiva"/>
          <p:cNvSpPr>
            <a:spLocks noGrp="1" noRot="1" noChangeAspect="1"/>
          </p:cNvSpPr>
          <p:nvPr>
            <p:ph type="sldImg"/>
          </p:nvPr>
        </p:nvSpPr>
        <p:spPr bwMode="auto">
          <a:noFill/>
          <a:ln>
            <a:solidFill>
              <a:srgbClr val="000000"/>
            </a:solidFill>
            <a:miter lim="800000"/>
            <a:headEnd/>
            <a:tailEnd/>
          </a:ln>
        </p:spPr>
      </p:sp>
      <p:sp>
        <p:nvSpPr>
          <p:cNvPr id="26829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82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213DEE-C633-404F-9350-DF04BF4866D4}" type="slidenum">
              <a:rPr lang="es-ES"/>
              <a:pPr fontAlgn="base">
                <a:spcBef>
                  <a:spcPct val="0"/>
                </a:spcBef>
                <a:spcAft>
                  <a:spcPct val="0"/>
                </a:spcAft>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1 Marcador de imagen de diapositiva"/>
          <p:cNvSpPr>
            <a:spLocks noGrp="1" noRot="1" noChangeAspect="1"/>
          </p:cNvSpPr>
          <p:nvPr>
            <p:ph type="sldImg"/>
          </p:nvPr>
        </p:nvSpPr>
        <p:spPr bwMode="auto">
          <a:noFill/>
          <a:ln>
            <a:solidFill>
              <a:srgbClr val="000000"/>
            </a:solidFill>
            <a:miter lim="800000"/>
            <a:headEnd/>
            <a:tailEnd/>
          </a:ln>
        </p:spPr>
      </p:sp>
      <p:sp>
        <p:nvSpPr>
          <p:cNvPr id="27033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703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8BF3D7-8989-4C65-AC5C-5207CBE3FCFF}" type="slidenum">
              <a:rPr lang="es-ES"/>
              <a:pPr fontAlgn="base">
                <a:spcBef>
                  <a:spcPct val="0"/>
                </a:spcBef>
                <a:spcAft>
                  <a:spcPct val="0"/>
                </a:spcAft>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1 Marcador de imagen de diapositiva"/>
          <p:cNvSpPr>
            <a:spLocks noGrp="1" noRot="1" noChangeAspect="1"/>
          </p:cNvSpPr>
          <p:nvPr>
            <p:ph type="sldImg"/>
          </p:nvPr>
        </p:nvSpPr>
        <p:spPr bwMode="auto">
          <a:noFill/>
          <a:ln>
            <a:solidFill>
              <a:srgbClr val="000000"/>
            </a:solidFill>
            <a:miter lim="800000"/>
            <a:headEnd/>
            <a:tailEnd/>
          </a:ln>
        </p:spPr>
      </p:sp>
      <p:sp>
        <p:nvSpPr>
          <p:cNvPr id="2723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72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24DA6F-7631-4D2B-9EEF-BF558A1E49D7}" type="slidenum">
              <a:rPr lang="es-ES"/>
              <a:pPr fontAlgn="base">
                <a:spcBef>
                  <a:spcPct val="0"/>
                </a:spcBef>
                <a:spcAft>
                  <a:spcPct val="0"/>
                </a:spcAft>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1 Marcador de imagen de diapositiva"/>
          <p:cNvSpPr>
            <a:spLocks noGrp="1" noRot="1" noChangeAspect="1"/>
          </p:cNvSpPr>
          <p:nvPr>
            <p:ph type="sldImg"/>
          </p:nvPr>
        </p:nvSpPr>
        <p:spPr bwMode="auto">
          <a:noFill/>
          <a:ln>
            <a:solidFill>
              <a:srgbClr val="000000"/>
            </a:solidFill>
            <a:miter lim="800000"/>
            <a:headEnd/>
            <a:tailEnd/>
          </a:ln>
        </p:spPr>
      </p:sp>
      <p:sp>
        <p:nvSpPr>
          <p:cNvPr id="2744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744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9EAC85-98EA-4609-9460-161C09E4EF6C}" type="slidenum">
              <a:rPr lang="es-ES"/>
              <a:pPr fontAlgn="base">
                <a:spcBef>
                  <a:spcPct val="0"/>
                </a:spcBef>
                <a:spcAft>
                  <a:spcPct val="0"/>
                </a:spcAft>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Marcador de imagen de diapositiva"/>
          <p:cNvSpPr>
            <a:spLocks noGrp="1" noRot="1" noChangeAspect="1"/>
          </p:cNvSpPr>
          <p:nvPr>
            <p:ph type="sldImg"/>
          </p:nvPr>
        </p:nvSpPr>
        <p:spPr bwMode="auto">
          <a:noFill/>
          <a:ln>
            <a:solidFill>
              <a:srgbClr val="000000"/>
            </a:solidFill>
            <a:miter lim="800000"/>
            <a:headEnd/>
            <a:tailEnd/>
          </a:ln>
        </p:spPr>
      </p:sp>
      <p:sp>
        <p:nvSpPr>
          <p:cNvPr id="2764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764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01052B-C8B0-4251-905E-663C4B86B74D}" type="slidenum">
              <a:rPr lang="es-ES"/>
              <a:pPr fontAlgn="base">
                <a:spcBef>
                  <a:spcPct val="0"/>
                </a:spcBef>
                <a:spcAft>
                  <a:spcPct val="0"/>
                </a:spcAft>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1 Marcador de imagen de diapositiva"/>
          <p:cNvSpPr>
            <a:spLocks noGrp="1" noRot="1" noChangeAspect="1"/>
          </p:cNvSpPr>
          <p:nvPr>
            <p:ph type="sldImg"/>
          </p:nvPr>
        </p:nvSpPr>
        <p:spPr bwMode="auto">
          <a:noFill/>
          <a:ln>
            <a:solidFill>
              <a:srgbClr val="000000"/>
            </a:solidFill>
            <a:miter lim="800000"/>
            <a:headEnd/>
            <a:tailEnd/>
          </a:ln>
        </p:spPr>
      </p:sp>
      <p:sp>
        <p:nvSpPr>
          <p:cNvPr id="2232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32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038F5-E043-4F02-BC6E-2D29B36FA462}" type="slidenum">
              <a:rPr lang="es-ES"/>
              <a:pPr fontAlgn="base">
                <a:spcBef>
                  <a:spcPct val="0"/>
                </a:spcBef>
                <a:spcAft>
                  <a:spcPct val="0"/>
                </a:spcAft>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1 Marcador de imagen de diapositiva"/>
          <p:cNvSpPr>
            <a:spLocks noGrp="1" noRot="1" noChangeAspect="1"/>
          </p:cNvSpPr>
          <p:nvPr>
            <p:ph type="sldImg"/>
          </p:nvPr>
        </p:nvSpPr>
        <p:spPr bwMode="auto">
          <a:noFill/>
          <a:ln>
            <a:solidFill>
              <a:srgbClr val="000000"/>
            </a:solidFill>
            <a:miter lim="800000"/>
            <a:headEnd/>
            <a:tailEnd/>
          </a:ln>
        </p:spPr>
      </p:sp>
      <p:sp>
        <p:nvSpPr>
          <p:cNvPr id="2785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785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75B388-B7DE-46B3-A298-44EA3A8EB6C6}" type="slidenum">
              <a:rPr lang="es-ES"/>
              <a:pPr fontAlgn="base">
                <a:spcBef>
                  <a:spcPct val="0"/>
                </a:spcBef>
                <a:spcAft>
                  <a:spcPct val="0"/>
                </a:spcAft>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1 Marcador de imagen de diapositiva"/>
          <p:cNvSpPr>
            <a:spLocks noGrp="1" noRot="1" noChangeAspect="1"/>
          </p:cNvSpPr>
          <p:nvPr>
            <p:ph type="sldImg"/>
          </p:nvPr>
        </p:nvSpPr>
        <p:spPr bwMode="auto">
          <a:noFill/>
          <a:ln>
            <a:solidFill>
              <a:srgbClr val="000000"/>
            </a:solidFill>
            <a:miter lim="800000"/>
            <a:headEnd/>
            <a:tailEnd/>
          </a:ln>
        </p:spPr>
      </p:sp>
      <p:sp>
        <p:nvSpPr>
          <p:cNvPr id="28057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05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A68BC3-3372-4163-9D7D-35EF7F11A67D}" type="slidenum">
              <a:rPr lang="es-ES"/>
              <a:pPr fontAlgn="base">
                <a:spcBef>
                  <a:spcPct val="0"/>
                </a:spcBef>
                <a:spcAft>
                  <a:spcPct val="0"/>
                </a:spcAft>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1 Marcador de imagen de diapositiva"/>
          <p:cNvSpPr>
            <a:spLocks noGrp="1" noRot="1" noChangeAspect="1"/>
          </p:cNvSpPr>
          <p:nvPr>
            <p:ph type="sldImg"/>
          </p:nvPr>
        </p:nvSpPr>
        <p:spPr bwMode="auto">
          <a:noFill/>
          <a:ln>
            <a:solidFill>
              <a:srgbClr val="000000"/>
            </a:solidFill>
            <a:miter lim="800000"/>
            <a:headEnd/>
            <a:tailEnd/>
          </a:ln>
        </p:spPr>
      </p:sp>
      <p:sp>
        <p:nvSpPr>
          <p:cNvPr id="2826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26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E6F80A-D5B8-484C-96F2-C4E0031AA032}" type="slidenum">
              <a:rPr lang="es-ES"/>
              <a:pPr fontAlgn="base">
                <a:spcBef>
                  <a:spcPct val="0"/>
                </a:spcBef>
                <a:spcAft>
                  <a:spcPct val="0"/>
                </a:spcAft>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1 Marcador de imagen de diapositiva"/>
          <p:cNvSpPr>
            <a:spLocks noGrp="1" noRot="1" noChangeAspect="1"/>
          </p:cNvSpPr>
          <p:nvPr>
            <p:ph type="sldImg"/>
          </p:nvPr>
        </p:nvSpPr>
        <p:spPr bwMode="auto">
          <a:noFill/>
          <a:ln>
            <a:solidFill>
              <a:srgbClr val="000000"/>
            </a:solidFill>
            <a:miter lim="800000"/>
            <a:headEnd/>
            <a:tailEnd/>
          </a:ln>
        </p:spPr>
      </p:sp>
      <p:sp>
        <p:nvSpPr>
          <p:cNvPr id="28467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46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D83CA0-53ED-4432-9EE8-EED6EA5ACA4B}" type="slidenum">
              <a:rPr lang="es-ES"/>
              <a:pPr fontAlgn="base">
                <a:spcBef>
                  <a:spcPct val="0"/>
                </a:spcBef>
                <a:spcAft>
                  <a:spcPct val="0"/>
                </a:spcAft>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1 Marcador de imagen de diapositiva"/>
          <p:cNvSpPr>
            <a:spLocks noGrp="1" noRot="1" noChangeAspect="1"/>
          </p:cNvSpPr>
          <p:nvPr>
            <p:ph type="sldImg"/>
          </p:nvPr>
        </p:nvSpPr>
        <p:spPr bwMode="auto">
          <a:noFill/>
          <a:ln>
            <a:solidFill>
              <a:srgbClr val="000000"/>
            </a:solidFill>
            <a:miter lim="800000"/>
            <a:headEnd/>
            <a:tailEnd/>
          </a:ln>
        </p:spPr>
      </p:sp>
      <p:sp>
        <p:nvSpPr>
          <p:cNvPr id="2867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67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2507BB-391E-4C8B-B29F-F04485B5EEE0}" type="slidenum">
              <a:rPr lang="es-ES"/>
              <a:pPr fontAlgn="base">
                <a:spcBef>
                  <a:spcPct val="0"/>
                </a:spcBef>
                <a:spcAft>
                  <a:spcPct val="0"/>
                </a:spcAft>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1 Marcador de imagen de diapositiva"/>
          <p:cNvSpPr>
            <a:spLocks noGrp="1" noRot="1" noChangeAspect="1"/>
          </p:cNvSpPr>
          <p:nvPr>
            <p:ph type="sldImg"/>
          </p:nvPr>
        </p:nvSpPr>
        <p:spPr bwMode="auto">
          <a:noFill/>
          <a:ln>
            <a:solidFill>
              <a:srgbClr val="000000"/>
            </a:solidFill>
            <a:miter lim="800000"/>
            <a:headEnd/>
            <a:tailEnd/>
          </a:ln>
        </p:spPr>
      </p:sp>
      <p:sp>
        <p:nvSpPr>
          <p:cNvPr id="28877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87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D40632-7239-4F5E-B775-3FDD67D5E21E}" type="slidenum">
              <a:rPr lang="es-ES"/>
              <a:pPr fontAlgn="base">
                <a:spcBef>
                  <a:spcPct val="0"/>
                </a:spcBef>
                <a:spcAft>
                  <a:spcPct val="0"/>
                </a:spcAft>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1 Marcador de imagen de diapositiva"/>
          <p:cNvSpPr>
            <a:spLocks noGrp="1" noRot="1" noChangeAspect="1"/>
          </p:cNvSpPr>
          <p:nvPr>
            <p:ph type="sldImg"/>
          </p:nvPr>
        </p:nvSpPr>
        <p:spPr bwMode="auto">
          <a:noFill/>
          <a:ln>
            <a:solidFill>
              <a:srgbClr val="000000"/>
            </a:solidFill>
            <a:miter lim="800000"/>
            <a:headEnd/>
            <a:tailEnd/>
          </a:ln>
        </p:spPr>
      </p:sp>
      <p:sp>
        <p:nvSpPr>
          <p:cNvPr id="29081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90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A4EFF0-32A8-420E-A07D-4628EF2C614C}" type="slidenum">
              <a:rPr lang="es-ES"/>
              <a:pPr fontAlgn="base">
                <a:spcBef>
                  <a:spcPct val="0"/>
                </a:spcBef>
                <a:spcAft>
                  <a:spcPct val="0"/>
                </a:spcAft>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1 Marcador de imagen de diapositiva"/>
          <p:cNvSpPr>
            <a:spLocks noGrp="1" noRot="1" noChangeAspect="1"/>
          </p:cNvSpPr>
          <p:nvPr>
            <p:ph type="sldImg"/>
          </p:nvPr>
        </p:nvSpPr>
        <p:spPr bwMode="auto">
          <a:noFill/>
          <a:ln>
            <a:solidFill>
              <a:srgbClr val="000000"/>
            </a:solidFill>
            <a:miter lim="800000"/>
            <a:headEnd/>
            <a:tailEnd/>
          </a:ln>
        </p:spPr>
      </p:sp>
      <p:sp>
        <p:nvSpPr>
          <p:cNvPr id="29286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92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2ADB30-412E-429D-9742-E74E6B682779}" type="slidenum">
              <a:rPr lang="es-ES"/>
              <a:pPr fontAlgn="base">
                <a:spcBef>
                  <a:spcPct val="0"/>
                </a:spcBef>
                <a:spcAft>
                  <a:spcPct val="0"/>
                </a:spcAft>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1 Marcador de imagen de diapositiva"/>
          <p:cNvSpPr>
            <a:spLocks noGrp="1" noRot="1" noChangeAspect="1"/>
          </p:cNvSpPr>
          <p:nvPr>
            <p:ph type="sldImg"/>
          </p:nvPr>
        </p:nvSpPr>
        <p:spPr bwMode="auto">
          <a:noFill/>
          <a:ln>
            <a:solidFill>
              <a:srgbClr val="000000"/>
            </a:solidFill>
            <a:miter lim="800000"/>
            <a:headEnd/>
            <a:tailEnd/>
          </a:ln>
        </p:spPr>
      </p:sp>
      <p:sp>
        <p:nvSpPr>
          <p:cNvPr id="29491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949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25D397-83EA-43B0-9EE6-BECD503556C8}" type="slidenum">
              <a:rPr lang="es-ES"/>
              <a:pPr fontAlgn="base">
                <a:spcBef>
                  <a:spcPct val="0"/>
                </a:spcBef>
                <a:spcAft>
                  <a:spcPct val="0"/>
                </a:spcAft>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1 Marcador de imagen de diapositiva"/>
          <p:cNvSpPr>
            <a:spLocks noGrp="1" noRot="1" noChangeAspect="1"/>
          </p:cNvSpPr>
          <p:nvPr>
            <p:ph type="sldImg"/>
          </p:nvPr>
        </p:nvSpPr>
        <p:spPr bwMode="auto">
          <a:noFill/>
          <a:ln>
            <a:solidFill>
              <a:srgbClr val="000000"/>
            </a:solidFill>
            <a:miter lim="800000"/>
            <a:headEnd/>
            <a:tailEnd/>
          </a:ln>
        </p:spPr>
      </p:sp>
      <p:sp>
        <p:nvSpPr>
          <p:cNvPr id="2969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969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48515-95FB-4BBF-AC70-E639F697F8E8}" type="slidenum">
              <a:rPr lang="es-ES"/>
              <a:pPr fontAlgn="base">
                <a:spcBef>
                  <a:spcPct val="0"/>
                </a:spcBef>
                <a:spcAft>
                  <a:spcPct val="0"/>
                </a:spcAft>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1 Marcador de imagen de diapositiva"/>
          <p:cNvSpPr>
            <a:spLocks noGrp="1" noRot="1" noChangeAspect="1"/>
          </p:cNvSpPr>
          <p:nvPr>
            <p:ph type="sldImg"/>
          </p:nvPr>
        </p:nvSpPr>
        <p:spPr bwMode="auto">
          <a:noFill/>
          <a:ln>
            <a:solidFill>
              <a:srgbClr val="000000"/>
            </a:solidFill>
            <a:miter lim="800000"/>
            <a:headEnd/>
            <a:tailEnd/>
          </a:ln>
        </p:spPr>
      </p:sp>
      <p:sp>
        <p:nvSpPr>
          <p:cNvPr id="2252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52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33A495-4990-4421-9E8E-84153BD573E2}" type="slidenum">
              <a:rPr lang="es-ES"/>
              <a:pPr fontAlgn="base">
                <a:spcBef>
                  <a:spcPct val="0"/>
                </a:spcBef>
                <a:spcAft>
                  <a:spcPct val="0"/>
                </a:spcAft>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1 Marcador de imagen de diapositiva"/>
          <p:cNvSpPr>
            <a:spLocks noGrp="1" noRot="1" noChangeAspect="1"/>
          </p:cNvSpPr>
          <p:nvPr>
            <p:ph type="sldImg"/>
          </p:nvPr>
        </p:nvSpPr>
        <p:spPr bwMode="auto">
          <a:noFill/>
          <a:ln>
            <a:solidFill>
              <a:srgbClr val="000000"/>
            </a:solidFill>
            <a:miter lim="800000"/>
            <a:headEnd/>
            <a:tailEnd/>
          </a:ln>
        </p:spPr>
      </p:sp>
      <p:sp>
        <p:nvSpPr>
          <p:cNvPr id="2990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990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AAC0BA-7578-4009-8A6A-0B55D64C569F}" type="slidenum">
              <a:rPr lang="es-ES"/>
              <a:pPr fontAlgn="base">
                <a:spcBef>
                  <a:spcPct val="0"/>
                </a:spcBef>
                <a:spcAft>
                  <a:spcPct val="0"/>
                </a:spcAft>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1 Marcador de imagen de diapositiva"/>
          <p:cNvSpPr>
            <a:spLocks noGrp="1" noRot="1" noChangeAspect="1"/>
          </p:cNvSpPr>
          <p:nvPr>
            <p:ph type="sldImg"/>
          </p:nvPr>
        </p:nvSpPr>
        <p:spPr bwMode="auto">
          <a:noFill/>
          <a:ln>
            <a:solidFill>
              <a:srgbClr val="000000"/>
            </a:solidFill>
            <a:miter lim="800000"/>
            <a:headEnd/>
            <a:tailEnd/>
          </a:ln>
        </p:spPr>
      </p:sp>
      <p:sp>
        <p:nvSpPr>
          <p:cNvPr id="3010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10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D3E4C9-9E6A-4A98-872C-C1AFF4D9029B}" type="slidenum">
              <a:rPr lang="es-ES"/>
              <a:pPr fontAlgn="base">
                <a:spcBef>
                  <a:spcPct val="0"/>
                </a:spcBef>
                <a:spcAft>
                  <a:spcPct val="0"/>
                </a:spcAft>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1 Marcador de imagen de diapositiva"/>
          <p:cNvSpPr>
            <a:spLocks noGrp="1" noRot="1" noChangeAspect="1"/>
          </p:cNvSpPr>
          <p:nvPr>
            <p:ph type="sldImg"/>
          </p:nvPr>
        </p:nvSpPr>
        <p:spPr bwMode="auto">
          <a:noFill/>
          <a:ln>
            <a:solidFill>
              <a:srgbClr val="000000"/>
            </a:solidFill>
            <a:miter lim="800000"/>
            <a:headEnd/>
            <a:tailEnd/>
          </a:ln>
        </p:spPr>
      </p:sp>
      <p:sp>
        <p:nvSpPr>
          <p:cNvPr id="3031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31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5F1BE-6F53-4502-ACC3-548C1843117D}" type="slidenum">
              <a:rPr lang="es-ES"/>
              <a:pPr fontAlgn="base">
                <a:spcBef>
                  <a:spcPct val="0"/>
                </a:spcBef>
                <a:spcAft>
                  <a:spcPct val="0"/>
                </a:spcAft>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1 Marcador de imagen de diapositiva"/>
          <p:cNvSpPr>
            <a:spLocks noGrp="1" noRot="1" noChangeAspect="1"/>
          </p:cNvSpPr>
          <p:nvPr>
            <p:ph type="sldImg"/>
          </p:nvPr>
        </p:nvSpPr>
        <p:spPr bwMode="auto">
          <a:noFill/>
          <a:ln>
            <a:solidFill>
              <a:srgbClr val="000000"/>
            </a:solidFill>
            <a:miter lim="800000"/>
            <a:headEnd/>
            <a:tailEnd/>
          </a:ln>
        </p:spPr>
      </p:sp>
      <p:sp>
        <p:nvSpPr>
          <p:cNvPr id="305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5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57A073-71A9-4802-BFD0-3CB95D811AAE}" type="slidenum">
              <a:rPr lang="es-ES"/>
              <a:pPr fontAlgn="base">
                <a:spcBef>
                  <a:spcPct val="0"/>
                </a:spcBef>
                <a:spcAft>
                  <a:spcPct val="0"/>
                </a:spcAft>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1 Marcador de imagen de diapositiva"/>
          <p:cNvSpPr>
            <a:spLocks noGrp="1" noRot="1" noChangeAspect="1"/>
          </p:cNvSpPr>
          <p:nvPr>
            <p:ph type="sldImg"/>
          </p:nvPr>
        </p:nvSpPr>
        <p:spPr bwMode="auto">
          <a:noFill/>
          <a:ln>
            <a:solidFill>
              <a:srgbClr val="000000"/>
            </a:solidFill>
            <a:miter lim="800000"/>
            <a:headEnd/>
            <a:tailEnd/>
          </a:ln>
        </p:spPr>
      </p:sp>
      <p:sp>
        <p:nvSpPr>
          <p:cNvPr id="3072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72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772F6-4D1C-4502-9C68-74956973DB14}" type="slidenum">
              <a:rPr lang="es-ES"/>
              <a:pPr fontAlgn="base">
                <a:spcBef>
                  <a:spcPct val="0"/>
                </a:spcBef>
                <a:spcAft>
                  <a:spcPct val="0"/>
                </a:spcAft>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1 Marcador de imagen de diapositiva"/>
          <p:cNvSpPr>
            <a:spLocks noGrp="1" noRot="1" noChangeAspect="1"/>
          </p:cNvSpPr>
          <p:nvPr>
            <p:ph type="sldImg"/>
          </p:nvPr>
        </p:nvSpPr>
        <p:spPr bwMode="auto">
          <a:noFill/>
          <a:ln>
            <a:solidFill>
              <a:srgbClr val="000000"/>
            </a:solidFill>
            <a:miter lim="800000"/>
            <a:headEnd/>
            <a:tailEnd/>
          </a:ln>
        </p:spPr>
      </p:sp>
      <p:sp>
        <p:nvSpPr>
          <p:cNvPr id="309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9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2E4C76-E8C1-4868-983B-0664A8B1E156}" type="slidenum">
              <a:rPr lang="es-ES"/>
              <a:pPr fontAlgn="base">
                <a:spcBef>
                  <a:spcPct val="0"/>
                </a:spcBef>
                <a:spcAft>
                  <a:spcPct val="0"/>
                </a:spcAft>
              </a:pPr>
              <a:t>45</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1 Marcador de imagen de diapositiva"/>
          <p:cNvSpPr>
            <a:spLocks noGrp="1" noRot="1" noChangeAspect="1"/>
          </p:cNvSpPr>
          <p:nvPr>
            <p:ph type="sldImg"/>
          </p:nvPr>
        </p:nvSpPr>
        <p:spPr bwMode="auto">
          <a:noFill/>
          <a:ln>
            <a:solidFill>
              <a:srgbClr val="000000"/>
            </a:solidFill>
            <a:miter lim="800000"/>
            <a:headEnd/>
            <a:tailEnd/>
          </a:ln>
        </p:spPr>
      </p:sp>
      <p:sp>
        <p:nvSpPr>
          <p:cNvPr id="31129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112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2EF157-1A90-4514-8322-E9AA35AF088A}" type="slidenum">
              <a:rPr lang="es-ES"/>
              <a:pPr fontAlgn="base">
                <a:spcBef>
                  <a:spcPct val="0"/>
                </a:spcBef>
                <a:spcAft>
                  <a:spcPct val="0"/>
                </a:spcAft>
              </a:pPr>
              <a:t>46</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1 Marcador de imagen de diapositiva"/>
          <p:cNvSpPr>
            <a:spLocks noGrp="1" noRot="1" noChangeAspect="1"/>
          </p:cNvSpPr>
          <p:nvPr>
            <p:ph type="sldImg"/>
          </p:nvPr>
        </p:nvSpPr>
        <p:spPr bwMode="auto">
          <a:noFill/>
          <a:ln>
            <a:solidFill>
              <a:srgbClr val="000000"/>
            </a:solidFill>
            <a:miter lim="800000"/>
            <a:headEnd/>
            <a:tailEnd/>
          </a:ln>
        </p:spPr>
      </p:sp>
      <p:sp>
        <p:nvSpPr>
          <p:cNvPr id="3133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133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C6C919-7236-4BC8-AFF9-456D1763F34D}" type="slidenum">
              <a:rPr lang="es-ES"/>
              <a:pPr fontAlgn="base">
                <a:spcBef>
                  <a:spcPct val="0"/>
                </a:spcBef>
                <a:spcAft>
                  <a:spcPct val="0"/>
                </a:spcAft>
              </a:pPr>
              <a:t>47</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1 Marcador de imagen de diapositiva"/>
          <p:cNvSpPr>
            <a:spLocks noGrp="1" noRot="1" noChangeAspect="1"/>
          </p:cNvSpPr>
          <p:nvPr>
            <p:ph type="sldImg"/>
          </p:nvPr>
        </p:nvSpPr>
        <p:spPr bwMode="auto">
          <a:noFill/>
          <a:ln>
            <a:solidFill>
              <a:srgbClr val="000000"/>
            </a:solidFill>
            <a:miter lim="800000"/>
            <a:headEnd/>
            <a:tailEnd/>
          </a:ln>
        </p:spPr>
      </p:sp>
      <p:sp>
        <p:nvSpPr>
          <p:cNvPr id="3153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153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89B11B-2749-4331-8C1C-38B21C3E8174}" type="slidenum">
              <a:rPr lang="es-ES"/>
              <a:pPr fontAlgn="base">
                <a:spcBef>
                  <a:spcPct val="0"/>
                </a:spcBef>
                <a:spcAft>
                  <a:spcPct val="0"/>
                </a:spcAft>
              </a:pPr>
              <a:t>48</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1 Marcador de imagen de diapositiva"/>
          <p:cNvSpPr>
            <a:spLocks noGrp="1" noRot="1" noChangeAspect="1"/>
          </p:cNvSpPr>
          <p:nvPr>
            <p:ph type="sldImg"/>
          </p:nvPr>
        </p:nvSpPr>
        <p:spPr bwMode="auto">
          <a:noFill/>
          <a:ln>
            <a:solidFill>
              <a:srgbClr val="000000"/>
            </a:solidFill>
            <a:miter lim="800000"/>
            <a:headEnd/>
            <a:tailEnd/>
          </a:ln>
        </p:spPr>
      </p:sp>
      <p:sp>
        <p:nvSpPr>
          <p:cNvPr id="3174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174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21A3A8-1531-4D9F-981E-5B763BCC1357}" type="slidenum">
              <a:rPr lang="es-ES"/>
              <a:pPr fontAlgn="base">
                <a:spcBef>
                  <a:spcPct val="0"/>
                </a:spcBef>
                <a:spcAft>
                  <a:spcPct val="0"/>
                </a:spcAft>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1 Marcador de imagen de diapositiva"/>
          <p:cNvSpPr>
            <a:spLocks noGrp="1" noRot="1" noChangeAspect="1"/>
          </p:cNvSpPr>
          <p:nvPr>
            <p:ph type="sldImg"/>
          </p:nvPr>
        </p:nvSpPr>
        <p:spPr bwMode="auto">
          <a:noFill/>
          <a:ln>
            <a:solidFill>
              <a:srgbClr val="000000"/>
            </a:solidFill>
            <a:miter lim="800000"/>
            <a:headEnd/>
            <a:tailEnd/>
          </a:ln>
        </p:spPr>
      </p:sp>
      <p:sp>
        <p:nvSpPr>
          <p:cNvPr id="2273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73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256852-75AE-4E86-BDF1-37658B7BC926}" type="slidenum">
              <a:rPr lang="es-ES"/>
              <a:pPr fontAlgn="base">
                <a:spcBef>
                  <a:spcPct val="0"/>
                </a:spcBef>
                <a:spcAft>
                  <a:spcPct val="0"/>
                </a:spcAft>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1 Marcador de imagen de diapositiva"/>
          <p:cNvSpPr>
            <a:spLocks noGrp="1" noRot="1" noChangeAspect="1"/>
          </p:cNvSpPr>
          <p:nvPr>
            <p:ph type="sldImg"/>
          </p:nvPr>
        </p:nvSpPr>
        <p:spPr bwMode="auto">
          <a:noFill/>
          <a:ln>
            <a:solidFill>
              <a:srgbClr val="000000"/>
            </a:solidFill>
            <a:miter lim="800000"/>
            <a:headEnd/>
            <a:tailEnd/>
          </a:ln>
        </p:spPr>
      </p:sp>
      <p:sp>
        <p:nvSpPr>
          <p:cNvPr id="31949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194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7344C-173D-4FCB-A9C9-A244B231F6A8}" type="slidenum">
              <a:rPr lang="es-ES"/>
              <a:pPr fontAlgn="base">
                <a:spcBef>
                  <a:spcPct val="0"/>
                </a:spcBef>
                <a:spcAft>
                  <a:spcPct val="0"/>
                </a:spcAft>
              </a:pPr>
              <a:t>50</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1 Marcador de imagen de diapositiva"/>
          <p:cNvSpPr>
            <a:spLocks noGrp="1" noRot="1" noChangeAspect="1"/>
          </p:cNvSpPr>
          <p:nvPr>
            <p:ph type="sldImg"/>
          </p:nvPr>
        </p:nvSpPr>
        <p:spPr bwMode="auto">
          <a:noFill/>
          <a:ln>
            <a:solidFill>
              <a:srgbClr val="000000"/>
            </a:solidFill>
            <a:miter lim="800000"/>
            <a:headEnd/>
            <a:tailEnd/>
          </a:ln>
        </p:spPr>
      </p:sp>
      <p:sp>
        <p:nvSpPr>
          <p:cNvPr id="32153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15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6E61F2-ACFC-4500-A4CC-A47FA648631B}" type="slidenum">
              <a:rPr lang="es-ES"/>
              <a:pPr fontAlgn="base">
                <a:spcBef>
                  <a:spcPct val="0"/>
                </a:spcBef>
                <a:spcAft>
                  <a:spcPct val="0"/>
                </a:spcAft>
              </a:pPr>
              <a:t>51</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1 Marcador de imagen de diapositiva"/>
          <p:cNvSpPr>
            <a:spLocks noGrp="1" noRot="1" noChangeAspect="1"/>
          </p:cNvSpPr>
          <p:nvPr>
            <p:ph type="sldImg"/>
          </p:nvPr>
        </p:nvSpPr>
        <p:spPr bwMode="auto">
          <a:noFill/>
          <a:ln>
            <a:solidFill>
              <a:srgbClr val="000000"/>
            </a:solidFill>
            <a:miter lim="800000"/>
            <a:headEnd/>
            <a:tailEnd/>
          </a:ln>
        </p:spPr>
      </p:sp>
      <p:sp>
        <p:nvSpPr>
          <p:cNvPr id="3235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35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BD144B-1529-47E9-83BA-A2FEA3EDDC56}" type="slidenum">
              <a:rPr lang="es-ES"/>
              <a:pPr fontAlgn="base">
                <a:spcBef>
                  <a:spcPct val="0"/>
                </a:spcBef>
                <a:spcAft>
                  <a:spcPct val="0"/>
                </a:spcAft>
              </a:pPr>
              <a:t>52</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1 Marcador de imagen de diapositiva"/>
          <p:cNvSpPr>
            <a:spLocks noGrp="1" noRot="1" noChangeAspect="1"/>
          </p:cNvSpPr>
          <p:nvPr>
            <p:ph type="sldImg"/>
          </p:nvPr>
        </p:nvSpPr>
        <p:spPr bwMode="auto">
          <a:noFill/>
          <a:ln>
            <a:solidFill>
              <a:srgbClr val="000000"/>
            </a:solidFill>
            <a:miter lim="800000"/>
            <a:headEnd/>
            <a:tailEnd/>
          </a:ln>
        </p:spPr>
      </p:sp>
      <p:sp>
        <p:nvSpPr>
          <p:cNvPr id="3266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66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34370E-E8BD-4EEC-B061-88493D1EEF9D}" type="slidenum">
              <a:rPr lang="es-ES"/>
              <a:pPr fontAlgn="base">
                <a:spcBef>
                  <a:spcPct val="0"/>
                </a:spcBef>
                <a:spcAft>
                  <a:spcPct val="0"/>
                </a:spcAft>
              </a:pPr>
              <a:t>53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1 Marcador de imagen de diapositiva"/>
          <p:cNvSpPr>
            <a:spLocks noGrp="1" noRot="1" noChangeAspect="1"/>
          </p:cNvSpPr>
          <p:nvPr>
            <p:ph type="sldImg"/>
          </p:nvPr>
        </p:nvSpPr>
        <p:spPr bwMode="auto">
          <a:noFill/>
          <a:ln>
            <a:solidFill>
              <a:srgbClr val="000000"/>
            </a:solidFill>
            <a:miter lim="800000"/>
            <a:headEnd/>
            <a:tailEnd/>
          </a:ln>
        </p:spPr>
      </p:sp>
      <p:sp>
        <p:nvSpPr>
          <p:cNvPr id="22937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93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B8573A-10BC-4D01-B4FF-2389CA6BB393}" type="slidenum">
              <a:rPr lang="es-ES"/>
              <a:pPr fontAlgn="base">
                <a:spcBef>
                  <a:spcPct val="0"/>
                </a:spcBef>
                <a:spcAft>
                  <a:spcPct val="0"/>
                </a:spcAft>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1 Marcador de imagen de diapositiva"/>
          <p:cNvSpPr>
            <a:spLocks noGrp="1" noRot="1" noChangeAspect="1"/>
          </p:cNvSpPr>
          <p:nvPr>
            <p:ph type="sldImg"/>
          </p:nvPr>
        </p:nvSpPr>
        <p:spPr bwMode="auto">
          <a:noFill/>
          <a:ln>
            <a:solidFill>
              <a:srgbClr val="000000"/>
            </a:solidFill>
            <a:miter lim="800000"/>
            <a:headEnd/>
            <a:tailEnd/>
          </a:ln>
        </p:spPr>
      </p:sp>
      <p:sp>
        <p:nvSpPr>
          <p:cNvPr id="2314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314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9AAE8-1F27-433E-AE18-A497DC80BC34}" type="slidenum">
              <a:rPr lang="es-ES"/>
              <a:pPr fontAlgn="base">
                <a:spcBef>
                  <a:spcPct val="0"/>
                </a:spcBef>
                <a:spcAft>
                  <a:spcPct val="0"/>
                </a:spcAft>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1 Marcador de imagen de diapositiva"/>
          <p:cNvSpPr>
            <a:spLocks noGrp="1" noRot="1" noChangeAspect="1"/>
          </p:cNvSpPr>
          <p:nvPr>
            <p:ph type="sldImg"/>
          </p:nvPr>
        </p:nvSpPr>
        <p:spPr bwMode="auto">
          <a:noFill/>
          <a:ln>
            <a:solidFill>
              <a:srgbClr val="000000"/>
            </a:solidFill>
            <a:miter lim="800000"/>
            <a:headEnd/>
            <a:tailEnd/>
          </a:ln>
        </p:spPr>
      </p:sp>
      <p:sp>
        <p:nvSpPr>
          <p:cNvPr id="3256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56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D8B663-01AB-4C4C-A382-7FF3F5079CB5}" type="slidenum">
              <a:rPr lang="es-ES"/>
              <a:pPr fontAlgn="base">
                <a:spcBef>
                  <a:spcPct val="0"/>
                </a:spcBef>
                <a:spcAft>
                  <a:spcPct val="0"/>
                </a:spcAft>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1 Marcador de imagen de diapositiva"/>
          <p:cNvSpPr>
            <a:spLocks noGrp="1" noRot="1" noChangeAspect="1"/>
          </p:cNvSpPr>
          <p:nvPr>
            <p:ph type="sldImg"/>
          </p:nvPr>
        </p:nvSpPr>
        <p:spPr bwMode="auto">
          <a:noFill/>
          <a:ln>
            <a:solidFill>
              <a:srgbClr val="000000"/>
            </a:solidFill>
            <a:miter lim="800000"/>
            <a:headEnd/>
            <a:tailEnd/>
          </a:ln>
        </p:spPr>
      </p:sp>
      <p:sp>
        <p:nvSpPr>
          <p:cNvPr id="2355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355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74E8E9-64A5-42BB-81D0-EF89462D051F}" type="slidenum">
              <a:rPr lang="es-ES"/>
              <a:pPr fontAlgn="base">
                <a:spcBef>
                  <a:spcPct val="0"/>
                </a:spcBef>
                <a:spcAft>
                  <a:spcPct val="0"/>
                </a:spcAft>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96112F5B-7545-494D-B05D-D7AEB5D66136}" type="datetime1">
              <a:rPr lang="es-ES"/>
              <a:pPr>
                <a:defRPr/>
              </a:pPr>
              <a:t>12/02/2013</a:t>
            </a:fld>
            <a:endParaRPr lang="es-ES"/>
          </a:p>
        </p:txBody>
      </p:sp>
      <p:sp>
        <p:nvSpPr>
          <p:cNvPr id="5" name="18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6" name="26 Marcador de número de diapositiva"/>
          <p:cNvSpPr>
            <a:spLocks noGrp="1"/>
          </p:cNvSpPr>
          <p:nvPr>
            <p:ph type="sldNum" sz="quarter" idx="12"/>
          </p:nvPr>
        </p:nvSpPr>
        <p:spPr/>
        <p:txBody>
          <a:bodyPr/>
          <a:lstStyle>
            <a:lvl1pPr>
              <a:defRPr/>
            </a:lvl1pPr>
          </a:lstStyle>
          <a:p>
            <a:pPr>
              <a:defRPr/>
            </a:pPr>
            <a:fld id="{EB2AB1A6-09FA-4000-A4C0-5A8869294B6F}" type="slidenum">
              <a:rPr lang="es-ES"/>
              <a:pPr>
                <a:defRPr/>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9ECFFBE-DFAE-41D1-855C-19E1796C8CB9}" type="datetime1">
              <a:rPr lang="es-ES"/>
              <a:pPr>
                <a:defRPr/>
              </a:pPr>
              <a:t>12/02/2013</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6" name="17 Marcador de número de diapositiva"/>
          <p:cNvSpPr>
            <a:spLocks noGrp="1"/>
          </p:cNvSpPr>
          <p:nvPr>
            <p:ph type="sldNum" sz="quarter" idx="12"/>
          </p:nvPr>
        </p:nvSpPr>
        <p:spPr/>
        <p:txBody>
          <a:bodyPr/>
          <a:lstStyle>
            <a:lvl1pPr>
              <a:defRPr/>
            </a:lvl1pPr>
          </a:lstStyle>
          <a:p>
            <a:pPr>
              <a:defRPr/>
            </a:pPr>
            <a:fld id="{D1C9C192-27B5-4C8B-96D3-42C55E6BD73A}"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8ED8DAC-5203-4DF2-8060-7E9EEC68B86B}" type="datetime1">
              <a:rPr lang="es-ES"/>
              <a:pPr>
                <a:defRPr/>
              </a:pPr>
              <a:t>12/02/2013</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6" name="17 Marcador de número de diapositiva"/>
          <p:cNvSpPr>
            <a:spLocks noGrp="1"/>
          </p:cNvSpPr>
          <p:nvPr>
            <p:ph type="sldNum" sz="quarter" idx="12"/>
          </p:nvPr>
        </p:nvSpPr>
        <p:spPr/>
        <p:txBody>
          <a:bodyPr/>
          <a:lstStyle>
            <a:lvl1pPr>
              <a:defRPr/>
            </a:lvl1pPr>
          </a:lstStyle>
          <a:p>
            <a:pPr>
              <a:defRPr/>
            </a:pPr>
            <a:fld id="{17889BBB-5ADA-4C6A-9943-9299481A8C5A}"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6792536-D50D-4B9A-99DC-3008ABC9E2F0}" type="datetime1">
              <a:rPr lang="es-ES"/>
              <a:pPr>
                <a:defRPr/>
              </a:pPr>
              <a:t>12/02/2013</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6" name="17 Marcador de número de diapositiva"/>
          <p:cNvSpPr>
            <a:spLocks noGrp="1"/>
          </p:cNvSpPr>
          <p:nvPr>
            <p:ph type="sldNum" sz="quarter" idx="12"/>
          </p:nvPr>
        </p:nvSpPr>
        <p:spPr/>
        <p:txBody>
          <a:bodyPr/>
          <a:lstStyle>
            <a:lvl1pPr>
              <a:defRPr/>
            </a:lvl1pPr>
          </a:lstStyle>
          <a:p>
            <a:pPr>
              <a:defRPr/>
            </a:pPr>
            <a:fld id="{7FDF152A-DF63-4C5B-9C3E-C7CDBBFEA509}"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3E55E8D-DA2D-4D76-BC77-CCF8F97AC2EF}" type="datetime1">
              <a:rPr lang="es-ES"/>
              <a:pPr>
                <a:defRPr/>
              </a:pPr>
              <a:t>12/02/2013</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6" name="5 Marcador de número de diapositiva"/>
          <p:cNvSpPr>
            <a:spLocks noGrp="1"/>
          </p:cNvSpPr>
          <p:nvPr>
            <p:ph type="sldNum" sz="quarter" idx="12"/>
          </p:nvPr>
        </p:nvSpPr>
        <p:spPr/>
        <p:txBody>
          <a:bodyPr/>
          <a:lstStyle>
            <a:lvl1pPr>
              <a:defRPr/>
            </a:lvl1pPr>
          </a:lstStyle>
          <a:p>
            <a:pPr>
              <a:defRPr/>
            </a:pPr>
            <a:fld id="{AA6DD1BD-B7EE-4DC1-A40F-9C5BFBCFB8B9}" type="slidenum">
              <a:rPr lang="es-ES"/>
              <a:pPr>
                <a:defRPr/>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83668B33-40CC-4DA2-B2CE-77237D60C0BF}" type="datetime1">
              <a:rPr lang="es-ES"/>
              <a:pPr>
                <a:defRPr/>
              </a:pPr>
              <a:t>12/02/2013</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7" name="17 Marcador de número de diapositiva"/>
          <p:cNvSpPr>
            <a:spLocks noGrp="1"/>
          </p:cNvSpPr>
          <p:nvPr>
            <p:ph type="sldNum" sz="quarter" idx="12"/>
          </p:nvPr>
        </p:nvSpPr>
        <p:spPr/>
        <p:txBody>
          <a:bodyPr/>
          <a:lstStyle>
            <a:lvl1pPr>
              <a:defRPr/>
            </a:lvl1pPr>
          </a:lstStyle>
          <a:p>
            <a:pPr>
              <a:defRPr/>
            </a:pPr>
            <a:fld id="{1EA43408-910B-47E3-BB7C-BB7BE9C9755E}"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01723D20-3820-42BF-B021-01FCE54B66AC}" type="datetime1">
              <a:rPr lang="es-ES"/>
              <a:pPr>
                <a:defRPr/>
              </a:pPr>
              <a:t>12/02/2013</a:t>
            </a:fld>
            <a:endParaRPr lang="es-ES"/>
          </a:p>
        </p:txBody>
      </p:sp>
      <p:sp>
        <p:nvSpPr>
          <p:cNvPr id="8"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9" name="17 Marcador de número de diapositiva"/>
          <p:cNvSpPr>
            <a:spLocks noGrp="1"/>
          </p:cNvSpPr>
          <p:nvPr>
            <p:ph type="sldNum" sz="quarter" idx="12"/>
          </p:nvPr>
        </p:nvSpPr>
        <p:spPr/>
        <p:txBody>
          <a:bodyPr/>
          <a:lstStyle>
            <a:lvl1pPr>
              <a:defRPr/>
            </a:lvl1pPr>
          </a:lstStyle>
          <a:p>
            <a:pPr>
              <a:defRPr/>
            </a:pPr>
            <a:fld id="{08767D78-9B73-43EA-A113-8D4F4C2571B4}"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44AE5659-3CFB-4D76-A6C5-90BA2F959D4F}" type="datetime1">
              <a:rPr lang="es-ES"/>
              <a:pPr>
                <a:defRPr/>
              </a:pPr>
              <a:t>12/02/2013</a:t>
            </a:fld>
            <a:endParaRPr lang="es-ES"/>
          </a:p>
        </p:txBody>
      </p:sp>
      <p:sp>
        <p:nvSpPr>
          <p:cNvPr id="4"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5" name="17 Marcador de número de diapositiva"/>
          <p:cNvSpPr>
            <a:spLocks noGrp="1"/>
          </p:cNvSpPr>
          <p:nvPr>
            <p:ph type="sldNum" sz="quarter" idx="12"/>
          </p:nvPr>
        </p:nvSpPr>
        <p:spPr/>
        <p:txBody>
          <a:bodyPr/>
          <a:lstStyle>
            <a:lvl1pPr>
              <a:defRPr/>
            </a:lvl1pPr>
          </a:lstStyle>
          <a:p>
            <a:pPr>
              <a:defRPr/>
            </a:pPr>
            <a:fld id="{3A591942-986C-4C0E-9582-E361D03027B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219979FF-8506-404F-B767-ED75F7701933}" type="datetime1">
              <a:rPr lang="es-ES"/>
              <a:pPr>
                <a:defRPr/>
              </a:pPr>
              <a:t>12/02/2013</a:t>
            </a:fld>
            <a:endParaRPr lang="es-ES"/>
          </a:p>
        </p:txBody>
      </p:sp>
      <p:sp>
        <p:nvSpPr>
          <p:cNvPr id="3"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4" name="17 Marcador de número de diapositiva"/>
          <p:cNvSpPr>
            <a:spLocks noGrp="1"/>
          </p:cNvSpPr>
          <p:nvPr>
            <p:ph type="sldNum" sz="quarter" idx="12"/>
          </p:nvPr>
        </p:nvSpPr>
        <p:spPr/>
        <p:txBody>
          <a:bodyPr/>
          <a:lstStyle>
            <a:lvl1pPr>
              <a:defRPr/>
            </a:lvl1pPr>
          </a:lstStyle>
          <a:p>
            <a:pPr>
              <a:defRPr/>
            </a:pPr>
            <a:fld id="{A666176E-62A2-4984-8EFD-0EC6E97F193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A9CC5CC0-76CE-46AB-B64F-6E79B9AF7243}" type="datetime1">
              <a:rPr lang="es-ES"/>
              <a:pPr>
                <a:defRPr/>
              </a:pPr>
              <a:t>12/02/2013</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7" name="17 Marcador de número de diapositiva"/>
          <p:cNvSpPr>
            <a:spLocks noGrp="1"/>
          </p:cNvSpPr>
          <p:nvPr>
            <p:ph type="sldNum" sz="quarter" idx="12"/>
          </p:nvPr>
        </p:nvSpPr>
        <p:spPr/>
        <p:txBody>
          <a:bodyPr/>
          <a:lstStyle>
            <a:lvl1pPr>
              <a:defRPr/>
            </a:lvl1pPr>
          </a:lstStyle>
          <a:p>
            <a:pPr>
              <a:defRPr/>
            </a:pPr>
            <a:fld id="{C9655DA2-7FB8-4A77-BB12-919F86494463}"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36339BA0-45F2-4213-81AA-EF8FF6B14086}" type="datetime1">
              <a:rPr lang="es-ES"/>
              <a:pPr>
                <a:defRPr/>
              </a:pPr>
              <a:t>12/02/2013</a:t>
            </a:fld>
            <a:endParaRPr lang="es-ES"/>
          </a:p>
        </p:txBody>
      </p:sp>
      <p:sp>
        <p:nvSpPr>
          <p:cNvPr id="10" name="5 Marcador de pie de página"/>
          <p:cNvSpPr>
            <a:spLocks noGrp="1"/>
          </p:cNvSpPr>
          <p:nvPr>
            <p:ph type="ftr" sz="quarter" idx="11"/>
          </p:nvPr>
        </p:nvSpPr>
        <p:spPr/>
        <p:txBody>
          <a:bodyPr/>
          <a:lstStyle>
            <a:lvl1pPr>
              <a:defRPr/>
            </a:lvl1pPr>
          </a:lstStyle>
          <a:p>
            <a:pPr>
              <a:defRPr/>
            </a:pPr>
            <a:r>
              <a:rPr lang="es-ES"/>
              <a:t>I Encuentro Desarrollo Rural Sostenible, 14 de febrero de 2013</a:t>
            </a:r>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A4B69CD8-93A0-4C4F-BDDE-635742C2326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201F04B-D924-4C43-A3B7-47A7E195D8A6}" type="datetime1">
              <a:rPr lang="es-ES"/>
              <a:pPr>
                <a:defRPr/>
              </a:pPr>
              <a:t>12/02/2013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s-ES"/>
              <a:t>I Encuentro Desarrollo Rural Sostenible, 14 de febrero de 2013</a:t>
            </a: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083DF330-7894-4130-B402-D9AE7338277B}" type="slidenum">
              <a:rPr lang="es-ES"/>
              <a:pPr>
                <a:defRPr/>
              </a:pPr>
              <a:t>‹#›</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untadeextremadura.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92352" y="4221088"/>
            <a:ext cx="7851648" cy="1080120"/>
          </a:xfrm>
        </p:spPr>
        <p:txBody>
          <a:bodyPr>
            <a:normAutofit fontScale="90000"/>
          </a:bodyPr>
          <a:lstStyle/>
          <a:p>
            <a:pPr fontAlgn="auto">
              <a:spcAft>
                <a:spcPts val="0"/>
              </a:spcAft>
              <a:defRPr/>
            </a:pPr>
            <a:r>
              <a:rPr lang="es-ES" dirty="0" smtClean="0"/>
              <a:t/>
            </a:r>
            <a:br>
              <a:rPr lang="es-ES" dirty="0" smtClean="0"/>
            </a:br>
            <a:r>
              <a:rPr lang="es-ES" dirty="0" smtClean="0"/>
              <a:t/>
            </a:r>
            <a:br>
              <a:rPr lang="es-ES" dirty="0" smtClean="0"/>
            </a:br>
            <a:r>
              <a:rPr lang="es-ES" sz="4400" dirty="0" smtClean="0"/>
              <a:t>VALORACION </a:t>
            </a:r>
            <a:r>
              <a:rPr lang="es-ES" sz="4400" dirty="0"/>
              <a:t>DEL MEDIO AMBIENTE PARA EL DESARROLLO RURAL SOSTENIBLE</a:t>
            </a:r>
            <a:r>
              <a:rPr lang="es-ES" dirty="0"/>
              <a:t/>
            </a:r>
            <a:br>
              <a:rPr lang="es-ES" dirty="0"/>
            </a:br>
            <a:endParaRPr lang="es-ES" dirty="0"/>
          </a:p>
        </p:txBody>
      </p:sp>
      <p:sp>
        <p:nvSpPr>
          <p:cNvPr id="3" name="2 Subtítulo"/>
          <p:cNvSpPr>
            <a:spLocks noGrp="1"/>
          </p:cNvSpPr>
          <p:nvPr>
            <p:ph type="subTitle" idx="1"/>
          </p:nvPr>
        </p:nvSpPr>
        <p:spPr>
          <a:xfrm>
            <a:off x="1116013" y="4581525"/>
            <a:ext cx="7854950" cy="1395413"/>
          </a:xfrm>
        </p:spPr>
        <p:txBody>
          <a:bodyPr>
            <a:normAutofit/>
          </a:bodyPr>
          <a:lstStyle/>
          <a:p>
            <a:pPr marR="0">
              <a:lnSpc>
                <a:spcPct val="80000"/>
              </a:lnSpc>
            </a:pPr>
            <a:r>
              <a:rPr lang="es-ES" sz="1800" b="1" smtClean="0"/>
              <a:t>Mercedes SÁNCHEZ</a:t>
            </a:r>
          </a:p>
          <a:p>
            <a:pPr marR="0">
              <a:lnSpc>
                <a:spcPct val="80000"/>
              </a:lnSpc>
            </a:pPr>
            <a:endParaRPr lang="es-ES" sz="1800" b="1" smtClean="0"/>
          </a:p>
          <a:p>
            <a:pPr marR="0">
              <a:lnSpc>
                <a:spcPct val="80000"/>
              </a:lnSpc>
            </a:pPr>
            <a:r>
              <a:rPr lang="es-ES" sz="1800" b="1" smtClean="0"/>
              <a:t>U. PÚBLICA DE NAVARRA</a:t>
            </a:r>
          </a:p>
          <a:p>
            <a:pPr marR="0">
              <a:lnSpc>
                <a:spcPct val="80000"/>
              </a:lnSpc>
            </a:pPr>
            <a:r>
              <a:rPr lang="es-ES" sz="1300" smtClean="0"/>
              <a:t>ETSI Agrónomos</a:t>
            </a:r>
          </a:p>
          <a:p>
            <a:pPr marR="0">
              <a:lnSpc>
                <a:spcPct val="80000"/>
              </a:lnSpc>
            </a:pPr>
            <a:r>
              <a:rPr lang="es-ES" sz="1300" smtClean="0"/>
              <a:t>Dpto. Gestión de Empresas</a:t>
            </a:r>
          </a:p>
        </p:txBody>
      </p:sp>
      <p:sp>
        <p:nvSpPr>
          <p:cNvPr id="4" name="3 Marcador de pie de página"/>
          <p:cNvSpPr>
            <a:spLocks noGrp="1"/>
          </p:cNvSpPr>
          <p:nvPr>
            <p:ph type="ftr" sz="quarter" idx="11"/>
          </p:nvPr>
        </p:nvSpPr>
        <p:spPr>
          <a:xfrm>
            <a:off x="395288" y="6165850"/>
            <a:ext cx="8429625" cy="365125"/>
          </a:xfrm>
        </p:spPr>
        <p:txBody>
          <a:bodyPr/>
          <a:lstStyle/>
          <a:p>
            <a:pPr>
              <a:defRPr/>
            </a:pPr>
            <a:r>
              <a:rPr lang="es-ES" b="1" dirty="0"/>
              <a:t>I</a:t>
            </a:r>
            <a:r>
              <a:rPr lang="es-ES" sz="1800" b="1" i="1" dirty="0"/>
              <a:t> </a:t>
            </a:r>
            <a:r>
              <a:rPr lang="es-ES" sz="1800" b="1" i="1" dirty="0">
                <a:cs typeface="Aharoni" pitchFamily="2" charset="-79"/>
              </a:rPr>
              <a:t>Encuentro Desarrollo Rural Sostenible, 14 de febrero de 2013. </a:t>
            </a:r>
          </a:p>
          <a:p>
            <a:pPr>
              <a:defRPr/>
            </a:pPr>
            <a:r>
              <a:rPr lang="es-ES" sz="1800" b="1" i="1" dirty="0">
                <a:cs typeface="Aharoni" pitchFamily="2" charset="-79"/>
              </a:rPr>
              <a:t>U ZARAGOZA C. BANTIERRA</a:t>
            </a:r>
            <a:endParaRPr lang="es-ES" sz="1800" b="1" i="1" dirty="0">
              <a:cs typeface="Aharoni" pitchFamily="2" charset="-79"/>
            </a:endParaRPr>
          </a:p>
        </p:txBody>
      </p:sp>
      <p:pic>
        <p:nvPicPr>
          <p:cNvPr id="218117" name="Picture 2"/>
          <p:cNvPicPr>
            <a:picLocks noChangeAspect="1" noChangeArrowheads="1"/>
          </p:cNvPicPr>
          <p:nvPr/>
        </p:nvPicPr>
        <p:blipFill>
          <a:blip r:embed="rId4"/>
          <a:srcRect/>
          <a:stretch>
            <a:fillRect/>
          </a:stretch>
        </p:blipFill>
        <p:spPr bwMode="auto">
          <a:xfrm>
            <a:off x="36513" y="0"/>
            <a:ext cx="9107487" cy="2205038"/>
          </a:xfrm>
          <a:prstGeom prst="rect">
            <a:avLst/>
          </a:prstGeom>
          <a:noFill/>
          <a:ln w="9525">
            <a:noFill/>
            <a:miter lim="800000"/>
            <a:headEnd/>
            <a:tailEnd/>
          </a:ln>
        </p:spPr>
      </p:pic>
      <p:sp>
        <p:nvSpPr>
          <p:cNvPr id="2181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onstantia" pitchFamily="18" charset="0"/>
            </a:endParaRPr>
          </a:p>
        </p:txBody>
      </p:sp>
      <p:graphicFrame>
        <p:nvGraphicFramePr>
          <p:cNvPr id="218113" name="Object 1"/>
          <p:cNvGraphicFramePr>
            <a:graphicFrameLocks noChangeAspect="1"/>
          </p:cNvGraphicFramePr>
          <p:nvPr/>
        </p:nvGraphicFramePr>
        <p:xfrm>
          <a:off x="4716463" y="4365625"/>
          <a:ext cx="1368425" cy="1008063"/>
        </p:xfrm>
        <a:graphic>
          <a:graphicData uri="http://schemas.openxmlformats.org/presentationml/2006/ole">
            <p:oleObj spid="_x0000_s218113" r:id="rId5" imgW="6861717" imgH="4007005" progId="">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Dos escuelas en valoración económica del medio ambiente</a:t>
            </a:r>
            <a:endParaRPr lang="es-ES" dirty="0"/>
          </a:p>
        </p:txBody>
      </p:sp>
      <p:sp>
        <p:nvSpPr>
          <p:cNvPr id="236546" name="2 Marcador de contenido"/>
          <p:cNvSpPr>
            <a:spLocks noGrp="1"/>
          </p:cNvSpPr>
          <p:nvPr>
            <p:ph idx="1"/>
          </p:nvPr>
        </p:nvSpPr>
        <p:spPr/>
        <p:txBody>
          <a:bodyPr/>
          <a:lstStyle/>
          <a:p>
            <a:r>
              <a:rPr lang="es-ES_tradnl" smtClean="0"/>
              <a:t>ECONOMÍA AMBIENTAL: trata de aplicar la </a:t>
            </a:r>
            <a:r>
              <a:rPr lang="es-ES_tradnl" b="1" smtClean="0"/>
              <a:t>teoría económica tradicional a los problemas ambientales</a:t>
            </a:r>
            <a:r>
              <a:rPr lang="es-ES_tradnl" smtClean="0"/>
              <a:t>, incorporando variables ambientales y valorando monetariamente los daños y los beneficios</a:t>
            </a:r>
          </a:p>
          <a:p>
            <a:r>
              <a:rPr lang="es-ES_tradnl" smtClean="0"/>
              <a:t>ECONOMÍA ECOLÓGICA: parte de un enfoque multidisciplinar, concibiendo el </a:t>
            </a:r>
            <a:r>
              <a:rPr lang="es-ES_tradnl" b="1" smtClean="0"/>
              <a:t>sistema económico como parte de la biosfera</a:t>
            </a:r>
            <a:r>
              <a:rPr lang="es-ES_tradnl" smtClean="0"/>
              <a:t>, asignando no solo valor </a:t>
            </a:r>
            <a:r>
              <a:rPr lang="es-ES_tradnl" b="1" smtClean="0"/>
              <a:t>monetario</a:t>
            </a:r>
            <a:r>
              <a:rPr lang="es-ES_tradnl" smtClean="0"/>
              <a:t> a los recursos naturales si no también </a:t>
            </a:r>
            <a:r>
              <a:rPr lang="es-ES_tradnl" b="1" smtClean="0"/>
              <a:t>físicos</a:t>
            </a:r>
            <a:endParaRPr lang="es-ES" b="1"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36548" name="Picture 2"/>
          <p:cNvPicPr>
            <a:picLocks noChangeAspect="1" noChangeArrowheads="1"/>
          </p:cNvPicPr>
          <p:nvPr/>
        </p:nvPicPr>
        <p:blipFill>
          <a:blip r:embed="rId3"/>
          <a:srcRect/>
          <a:stretch>
            <a:fillRect/>
          </a:stretch>
        </p:blipFill>
        <p:spPr bwMode="auto">
          <a:xfrm>
            <a:off x="2916238" y="5429250"/>
            <a:ext cx="6227762" cy="1428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Dos escuelas en valoración económica del medio ambiente</a:t>
            </a:r>
            <a:endParaRPr lang="es-ES" dirty="0"/>
          </a:p>
        </p:txBody>
      </p:sp>
      <p:sp>
        <p:nvSpPr>
          <p:cNvPr id="3" name="2 Marcador de contenido"/>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s-ES_tradnl" dirty="0" smtClean="0"/>
              <a:t>La </a:t>
            </a:r>
            <a:r>
              <a:rPr lang="es-ES_tradnl" b="1" dirty="0" smtClean="0"/>
              <a:t>economía ambiental </a:t>
            </a:r>
            <a:r>
              <a:rPr lang="es-ES_tradnl" dirty="0" smtClean="0"/>
              <a:t>pretende </a:t>
            </a:r>
            <a:r>
              <a:rPr lang="es-ES_tradnl" b="1" dirty="0" smtClean="0"/>
              <a:t>optimizar </a:t>
            </a:r>
            <a:r>
              <a:rPr lang="es-ES_tradnl" dirty="0" smtClean="0"/>
              <a:t>el uso del medioambiente y de los recursos ambientales en el marco de los instrumentos del mercado; cuantifican las </a:t>
            </a:r>
            <a:r>
              <a:rPr lang="es-ES_tradnl" b="1" dirty="0" smtClean="0"/>
              <a:t>externalidades ambientales </a:t>
            </a:r>
            <a:r>
              <a:rPr lang="es-ES_tradnl" dirty="0" smtClean="0"/>
              <a:t>e incorporar dichos valores al Producto Interior Bruto (</a:t>
            </a:r>
            <a:r>
              <a:rPr lang="es-ES_tradnl" b="1" dirty="0" smtClean="0"/>
              <a:t>PIB</a:t>
            </a:r>
            <a:r>
              <a:rPr lang="es-ES_tradnl" dirty="0" smtClean="0"/>
              <a:t>) del sistema económico tradicional. </a:t>
            </a:r>
          </a:p>
          <a:p>
            <a:pPr marL="274320" indent="-274320" fontAlgn="auto">
              <a:spcAft>
                <a:spcPts val="0"/>
              </a:spcAft>
              <a:buClr>
                <a:schemeClr val="accent3"/>
              </a:buClr>
              <a:buFont typeface="Wingdings 2"/>
              <a:buChar char=""/>
              <a:defRPr/>
            </a:pPr>
            <a:r>
              <a:rPr lang="es-ES_tradnl" dirty="0" smtClean="0"/>
              <a:t>la </a:t>
            </a:r>
            <a:r>
              <a:rPr lang="es-ES_tradnl" b="1" dirty="0" smtClean="0"/>
              <a:t>economía ecológica </a:t>
            </a:r>
            <a:r>
              <a:rPr lang="es-ES_tradnl" dirty="0" smtClean="0"/>
              <a:t>considera la economía como un subsistema de la </a:t>
            </a:r>
            <a:r>
              <a:rPr lang="es-ES_tradnl" dirty="0" err="1" smtClean="0"/>
              <a:t>ecosfera</a:t>
            </a:r>
            <a:r>
              <a:rPr lang="es-ES_tradnl" dirty="0" smtClean="0"/>
              <a:t> y asume que la </a:t>
            </a:r>
            <a:r>
              <a:rPr lang="es-ES_tradnl" b="1" dirty="0" smtClean="0"/>
              <a:t>humanidad y su economía deben someterse</a:t>
            </a:r>
            <a:r>
              <a:rPr lang="es-ES_tradnl" dirty="0" smtClean="0"/>
              <a:t> a los límites impuestos por las restricciones biofísicas que imponen los ecosistemas, fuente de los bienes y servicios que alimentan (basándose en  leyes termodinámicas, leyes energéticas, etc. (</a:t>
            </a:r>
            <a:r>
              <a:rPr lang="es-ES_tradnl" dirty="0" err="1" smtClean="0"/>
              <a:t>Goodland</a:t>
            </a:r>
            <a:r>
              <a:rPr lang="es-ES_tradnl" dirty="0" smtClean="0"/>
              <a:t> y </a:t>
            </a:r>
            <a:r>
              <a:rPr lang="es-ES_tradnl" dirty="0" err="1" smtClean="0"/>
              <a:t>Daly</a:t>
            </a:r>
            <a:r>
              <a:rPr lang="es-ES_tradnl" dirty="0" smtClean="0"/>
              <a:t>, 1996)). </a:t>
            </a: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Dos escuelas en valoración económica del medio ambiente</a:t>
            </a:r>
            <a:endParaRPr lang="es-ES" dirty="0"/>
          </a:p>
        </p:txBody>
      </p:sp>
      <p:sp>
        <p:nvSpPr>
          <p:cNvPr id="240642" name="2 Marcador de contenido"/>
          <p:cNvSpPr>
            <a:spLocks noGrp="1"/>
          </p:cNvSpPr>
          <p:nvPr>
            <p:ph idx="1"/>
          </p:nvPr>
        </p:nvSpPr>
        <p:spPr/>
        <p:txBody>
          <a:bodyPr/>
          <a:lstStyle/>
          <a:p>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40644" name="Picture 2"/>
          <p:cNvPicPr>
            <a:picLocks noChangeAspect="1" noChangeArrowheads="1"/>
          </p:cNvPicPr>
          <p:nvPr/>
        </p:nvPicPr>
        <p:blipFill>
          <a:blip r:embed="rId3"/>
          <a:srcRect/>
          <a:stretch>
            <a:fillRect/>
          </a:stretch>
        </p:blipFill>
        <p:spPr bwMode="auto">
          <a:xfrm>
            <a:off x="827088" y="2000250"/>
            <a:ext cx="7345362" cy="42338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1 Título"/>
          <p:cNvSpPr>
            <a:spLocks noGrp="1"/>
          </p:cNvSpPr>
          <p:nvPr>
            <p:ph type="title"/>
          </p:nvPr>
        </p:nvSpPr>
        <p:spPr/>
        <p:txBody>
          <a:bodyPr/>
          <a:lstStyle/>
          <a:p>
            <a:r>
              <a:rPr lang="es-ES" smtClean="0"/>
              <a:t>Economía Ambiental</a:t>
            </a:r>
          </a:p>
        </p:txBody>
      </p:sp>
      <p:sp>
        <p:nvSpPr>
          <p:cNvPr id="3" name="2 Marcador de contenido"/>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es-ES_tradnl" dirty="0" smtClean="0"/>
              <a:t>Eligiéndose en esta ponencia el enfoque de la </a:t>
            </a:r>
            <a:r>
              <a:rPr lang="es-ES_tradnl" b="1" dirty="0" smtClean="0"/>
              <a:t>economía ambiental</a:t>
            </a:r>
            <a:r>
              <a:rPr lang="es-ES_tradnl" dirty="0" smtClean="0"/>
              <a:t>. </a:t>
            </a:r>
          </a:p>
          <a:p>
            <a:pPr marL="274320" indent="-274320" fontAlgn="auto">
              <a:spcAft>
                <a:spcPts val="0"/>
              </a:spcAft>
              <a:buClr>
                <a:schemeClr val="accent3"/>
              </a:buClr>
              <a:buFont typeface="Wingdings 2"/>
              <a:buChar char=""/>
              <a:defRPr/>
            </a:pPr>
            <a:r>
              <a:rPr lang="es-ES_tradnl" dirty="0" smtClean="0"/>
              <a:t>Los </a:t>
            </a:r>
            <a:r>
              <a:rPr lang="es-ES_tradnl" b="1" dirty="0" smtClean="0"/>
              <a:t>recursos ambientales </a:t>
            </a:r>
            <a:r>
              <a:rPr lang="es-ES_tradnl" dirty="0" smtClean="0"/>
              <a:t>tienen características de </a:t>
            </a:r>
            <a:r>
              <a:rPr lang="es-ES_tradnl" b="1" dirty="0" smtClean="0"/>
              <a:t>bienes públicos </a:t>
            </a:r>
            <a:r>
              <a:rPr lang="es-ES_tradnl" dirty="0" smtClean="0"/>
              <a:t>(no exclusión y no rivalidad) y, en ocasiones, de </a:t>
            </a:r>
            <a:r>
              <a:rPr lang="es-ES_tradnl" b="1" dirty="0" smtClean="0"/>
              <a:t>libre acceso</a:t>
            </a:r>
            <a:r>
              <a:rPr lang="es-ES_tradnl" dirty="0" smtClean="0"/>
              <a:t>, </a:t>
            </a:r>
            <a:r>
              <a:rPr lang="es-ES_tradnl" b="1" dirty="0" smtClean="0"/>
              <a:t>careciendo de mercado </a:t>
            </a:r>
            <a:r>
              <a:rPr lang="es-ES_tradnl" dirty="0" smtClean="0"/>
              <a:t>donde intercambiarse y por lo tanto se desconoce su </a:t>
            </a:r>
            <a:r>
              <a:rPr lang="es-ES_tradnl" b="1" dirty="0" smtClean="0"/>
              <a:t>precio.</a:t>
            </a:r>
            <a:r>
              <a:rPr lang="es-ES_tradnl" dirty="0" smtClean="0"/>
              <a:t> </a:t>
            </a:r>
          </a:p>
          <a:p>
            <a:pPr marL="274320" indent="-274320" fontAlgn="auto">
              <a:spcAft>
                <a:spcPts val="0"/>
              </a:spcAft>
              <a:buClr>
                <a:schemeClr val="accent3"/>
              </a:buClr>
              <a:buFont typeface="Wingdings 2"/>
              <a:buChar char=""/>
              <a:defRPr/>
            </a:pPr>
            <a:endParaRPr lang="es-ES" dirty="0" smtClean="0"/>
          </a:p>
          <a:p>
            <a:pPr marL="274320" indent="-274320" fontAlgn="auto">
              <a:spcAft>
                <a:spcPts val="0"/>
              </a:spcAft>
              <a:buClr>
                <a:schemeClr val="accent3"/>
              </a:buClr>
              <a:buFont typeface="Wingdings 2"/>
              <a:buChar char=""/>
              <a:defRPr/>
            </a:pPr>
            <a:endParaRPr lang="es-ES" dirty="0" smtClean="0"/>
          </a:p>
          <a:p>
            <a:pPr marL="274320" indent="-274320" algn="just" fontAlgn="auto">
              <a:spcAft>
                <a:spcPts val="0"/>
              </a:spcAft>
              <a:buClr>
                <a:schemeClr val="accent3"/>
              </a:buClr>
              <a:buFont typeface="Wingdings 2"/>
              <a:buChar char=""/>
              <a:defRPr/>
            </a:pPr>
            <a:r>
              <a:rPr lang="es-ES" i="1" dirty="0" smtClean="0"/>
              <a:t>1981 </a:t>
            </a:r>
            <a:r>
              <a:rPr lang="es-ES" i="1" dirty="0" err="1" smtClean="0"/>
              <a:t>Regan</a:t>
            </a:r>
            <a:r>
              <a:rPr lang="es-ES" i="1" dirty="0" smtClean="0"/>
              <a:t> </a:t>
            </a:r>
            <a:r>
              <a:rPr lang="es-ES" i="1" dirty="0" err="1" smtClean="0"/>
              <a:t>Executive</a:t>
            </a:r>
            <a:r>
              <a:rPr lang="es-ES" i="1" dirty="0" smtClean="0"/>
              <a:t> </a:t>
            </a:r>
            <a:r>
              <a:rPr lang="es-ES" i="1" dirty="0" err="1" smtClean="0"/>
              <a:t>Order</a:t>
            </a:r>
            <a:r>
              <a:rPr lang="es-ES" i="1" dirty="0" smtClean="0"/>
              <a:t> 12291 que requería que las regulaciones más importantes Federales pasarán el test de Costo beneficio Costo- </a:t>
            </a:r>
          </a:p>
          <a:p>
            <a:pPr marL="274320" indent="-274320" algn="just" fontAlgn="auto">
              <a:spcAft>
                <a:spcPts val="0"/>
              </a:spcAft>
              <a:buClr>
                <a:schemeClr val="accent3"/>
              </a:buClr>
              <a:buFont typeface="Wingdings 2"/>
              <a:buChar char=""/>
              <a:defRPr/>
            </a:pPr>
            <a:r>
              <a:rPr lang="en-US" i="1" dirty="0" smtClean="0"/>
              <a:t>Comprehensive Environmental Response, Compensation, and Liability Act (CERCLA) US Congress 1980 Compensation, </a:t>
            </a:r>
          </a:p>
          <a:p>
            <a:pPr marL="640080" lvl="1" indent="-246888" algn="just" fontAlgn="auto">
              <a:spcAft>
                <a:spcPts val="0"/>
              </a:spcAft>
              <a:buFont typeface="Wingdings 2"/>
              <a:buChar char=""/>
              <a:defRPr/>
            </a:pPr>
            <a:r>
              <a:rPr lang="es-ES" sz="2600" i="1" dirty="0" smtClean="0"/>
              <a:t>Exxon Valdez </a:t>
            </a:r>
            <a:endParaRPr lang="es-ES" sz="2600" i="1"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1 Título"/>
          <p:cNvSpPr>
            <a:spLocks noGrp="1"/>
          </p:cNvSpPr>
          <p:nvPr>
            <p:ph type="title"/>
          </p:nvPr>
        </p:nvSpPr>
        <p:spPr/>
        <p:txBody>
          <a:bodyPr/>
          <a:lstStyle/>
          <a:p>
            <a:r>
              <a:rPr lang="es-ES" smtClean="0"/>
              <a:t>Economía Ambiental</a:t>
            </a:r>
          </a:p>
        </p:txBody>
      </p:sp>
      <p:sp>
        <p:nvSpPr>
          <p:cNvPr id="3" name="2 Marcador de contenido"/>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s-ES_tradnl" dirty="0" smtClean="0"/>
              <a:t>Dicha ausencia de mercados y precios puede llevar a una </a:t>
            </a:r>
            <a:r>
              <a:rPr lang="es-ES_tradnl" b="1" dirty="0" smtClean="0"/>
              <a:t>sobreexplotación</a:t>
            </a:r>
            <a:r>
              <a:rPr lang="es-ES_tradnl" dirty="0" smtClean="0"/>
              <a:t>, o un </a:t>
            </a:r>
            <a:r>
              <a:rPr lang="es-ES_tradnl" b="1" dirty="0" smtClean="0"/>
              <a:t>uso inadecuado </a:t>
            </a:r>
            <a:r>
              <a:rPr lang="es-ES_tradnl" dirty="0" smtClean="0"/>
              <a:t>de los recursos ambientales, y dejar de cumplir funciones sociales asignadas. </a:t>
            </a:r>
          </a:p>
          <a:p>
            <a:pPr marL="274320" indent="-274320" fontAlgn="auto">
              <a:spcAft>
                <a:spcPts val="0"/>
              </a:spcAft>
              <a:buClr>
                <a:schemeClr val="accent3"/>
              </a:buClr>
              <a:buFont typeface="Wingdings 2"/>
              <a:buChar char=""/>
              <a:defRPr/>
            </a:pPr>
            <a:r>
              <a:rPr lang="es-ES_tradnl" dirty="0" smtClean="0"/>
              <a:t>la información obtenida puede ser utilizada en </a:t>
            </a:r>
            <a:r>
              <a:rPr lang="es-ES_tradnl" b="1" dirty="0" smtClean="0"/>
              <a:t>decisiones de carácter político</a:t>
            </a:r>
            <a:r>
              <a:rPr lang="es-ES_tradnl" dirty="0" smtClean="0"/>
              <a:t>, por las organizaciones de defensa de la naturaleza para disponer de un mayor rigor en valorar patrimonio natural, en el cálculo de </a:t>
            </a:r>
            <a:r>
              <a:rPr lang="es-ES_tradnl" b="1" dirty="0" smtClean="0"/>
              <a:t>indemnizaciones</a:t>
            </a:r>
            <a:r>
              <a:rPr lang="es-ES_tradnl" dirty="0" smtClean="0"/>
              <a:t> por daños infligidos al medio ambiente, en los países en vías de desarrollo aprovechando el potencial económico de sus recursos naturales desde una base de sostenibilidad, etc. </a:t>
            </a:r>
          </a:p>
          <a:p>
            <a:pPr marL="274320" indent="-274320" fontAlgn="auto">
              <a:spcAft>
                <a:spcPts val="0"/>
              </a:spcAft>
              <a:buClr>
                <a:schemeClr val="accent3"/>
              </a:buClr>
              <a:buFont typeface="Wingdings 2"/>
              <a:buNone/>
              <a:defRPr/>
            </a:pPr>
            <a:r>
              <a:rPr lang="es-ES_tradnl" dirty="0" smtClean="0"/>
              <a:t>(</a:t>
            </a:r>
            <a:r>
              <a:rPr lang="es-ES_tradnl" dirty="0" err="1" smtClean="0"/>
              <a:t>Azqueta</a:t>
            </a:r>
            <a:r>
              <a:rPr lang="es-ES_tradnl" dirty="0" smtClean="0"/>
              <a:t>, Del Saz, Pérez y Pérez, Riera, Romero, </a:t>
            </a:r>
            <a:r>
              <a:rPr lang="es-ES_tradnl" dirty="0" err="1" smtClean="0"/>
              <a:t>Herruzo</a:t>
            </a:r>
            <a:r>
              <a:rPr lang="es-ES_tradnl" dirty="0" smtClean="0"/>
              <a:t>…)</a:t>
            </a: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1 Título"/>
          <p:cNvSpPr>
            <a:spLocks noGrp="1"/>
          </p:cNvSpPr>
          <p:nvPr>
            <p:ph type="title"/>
          </p:nvPr>
        </p:nvSpPr>
        <p:spPr/>
        <p:txBody>
          <a:bodyPr/>
          <a:lstStyle/>
          <a:p>
            <a:r>
              <a:rPr lang="es-ES" smtClean="0"/>
              <a:t>Economía Ambiental</a:t>
            </a:r>
          </a:p>
        </p:txBody>
      </p:sp>
      <p:sp>
        <p:nvSpPr>
          <p:cNvPr id="246786" name="2 Marcador de contenido"/>
          <p:cNvSpPr>
            <a:spLocks noGrp="1"/>
          </p:cNvSpPr>
          <p:nvPr>
            <p:ph idx="1"/>
          </p:nvPr>
        </p:nvSpPr>
        <p:spPr/>
        <p:txBody>
          <a:bodyPr/>
          <a:lstStyle/>
          <a:p>
            <a:r>
              <a:rPr lang="es-ES_tradnl" smtClean="0"/>
              <a:t>Kriström (1995) considera que el establecimiento de </a:t>
            </a:r>
            <a:r>
              <a:rPr lang="es-ES_tradnl" b="1" smtClean="0"/>
              <a:t>valoraciones</a:t>
            </a:r>
            <a:r>
              <a:rPr lang="es-ES_tradnl" smtClean="0"/>
              <a:t> probablemente permitirá hacer un </a:t>
            </a:r>
            <a:r>
              <a:rPr lang="es-ES_tradnl" b="1" smtClean="0"/>
              <a:t>uso más eficiente</a:t>
            </a:r>
            <a:r>
              <a:rPr lang="es-ES_tradnl" smtClean="0"/>
              <a:t> de los recursos naturales.</a:t>
            </a:r>
          </a:p>
          <a:p>
            <a:r>
              <a:rPr lang="es-ES_tradnl" smtClean="0"/>
              <a:t>Existiendo una consideración básica que el sesgo hacia el </a:t>
            </a:r>
            <a:r>
              <a:rPr lang="es-ES_tradnl" b="1" smtClean="0"/>
              <a:t>desarrollo económico en detrimento </a:t>
            </a:r>
            <a:r>
              <a:rPr lang="es-ES_tradnl" smtClean="0"/>
              <a:t>de la </a:t>
            </a:r>
            <a:r>
              <a:rPr lang="es-ES_tradnl" b="1" smtClean="0"/>
              <a:t>conservación </a:t>
            </a:r>
            <a:r>
              <a:rPr lang="es-ES_tradnl" smtClean="0"/>
              <a:t>responde a un </a:t>
            </a:r>
            <a:r>
              <a:rPr lang="es-ES_tradnl" b="1" smtClean="0"/>
              <a:t>fallo del mercado. </a:t>
            </a:r>
            <a:endParaRPr lang="es-ES" b="1"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1 Título"/>
          <p:cNvSpPr>
            <a:spLocks noGrp="1"/>
          </p:cNvSpPr>
          <p:nvPr>
            <p:ph type="title"/>
          </p:nvPr>
        </p:nvSpPr>
        <p:spPr/>
        <p:txBody>
          <a:bodyPr/>
          <a:lstStyle/>
          <a:p>
            <a:r>
              <a:rPr lang="es-ES" smtClean="0"/>
              <a:t>Economía Ambiental</a:t>
            </a:r>
          </a:p>
        </p:txBody>
      </p:sp>
      <p:sp>
        <p:nvSpPr>
          <p:cNvPr id="248834" name="2 Marcador de contenido"/>
          <p:cNvSpPr>
            <a:spLocks noGrp="1"/>
          </p:cNvSpPr>
          <p:nvPr>
            <p:ph idx="1"/>
          </p:nvPr>
        </p:nvSpPr>
        <p:spPr/>
        <p:txBody>
          <a:bodyPr/>
          <a:lstStyle/>
          <a:p>
            <a:r>
              <a:rPr lang="es-ES_tradnl" smtClean="0"/>
              <a:t>Generando estas actuaciones, como indica Herruzo (2002),  </a:t>
            </a:r>
            <a:r>
              <a:rPr lang="es-ES_tradnl" b="1" smtClean="0"/>
              <a:t>externalidades </a:t>
            </a:r>
            <a:r>
              <a:rPr lang="es-ES_tradnl" smtClean="0"/>
              <a:t>que es cuando las actuaciones de los agentes que participan en un mercado (agentes </a:t>
            </a:r>
            <a:r>
              <a:rPr lang="es-ES_tradnl" b="1" smtClean="0"/>
              <a:t>privados</a:t>
            </a:r>
            <a:r>
              <a:rPr lang="es-ES_tradnl" smtClean="0"/>
              <a:t>), compradores o vendedores, afectan a otros agentes económicos ajenos al mismo (agentes </a:t>
            </a:r>
            <a:r>
              <a:rPr lang="es-ES_tradnl" b="1" smtClean="0"/>
              <a:t>externos</a:t>
            </a:r>
            <a:r>
              <a:rPr lang="es-ES_tradnl" smtClean="0"/>
              <a:t>). </a:t>
            </a:r>
          </a:p>
          <a:p>
            <a:r>
              <a:rPr lang="es-ES_tradnl" smtClean="0"/>
              <a:t>El equilibrio de un mercado genera </a:t>
            </a:r>
            <a:r>
              <a:rPr lang="es-ES_tradnl" b="1" smtClean="0"/>
              <a:t>ineficiencias </a:t>
            </a:r>
            <a:r>
              <a:rPr lang="es-ES_tradnl" smtClean="0"/>
              <a:t>en presencia de externalidades al no coincidir los beneficios y costes privados con los beneficios y costes sociales. </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1 Título"/>
          <p:cNvSpPr>
            <a:spLocks noGrp="1"/>
          </p:cNvSpPr>
          <p:nvPr>
            <p:ph type="title"/>
          </p:nvPr>
        </p:nvSpPr>
        <p:spPr/>
        <p:txBody>
          <a:bodyPr/>
          <a:lstStyle/>
          <a:p>
            <a:r>
              <a:rPr lang="es-ES" smtClean="0"/>
              <a:t>Economía Ambiental</a:t>
            </a:r>
          </a:p>
        </p:txBody>
      </p:sp>
      <p:sp>
        <p:nvSpPr>
          <p:cNvPr id="250882" name="2 Marcador de contenido"/>
          <p:cNvSpPr>
            <a:spLocks noGrp="1"/>
          </p:cNvSpPr>
          <p:nvPr>
            <p:ph idx="1"/>
          </p:nvPr>
        </p:nvSpPr>
        <p:spPr>
          <a:xfrm>
            <a:off x="500063" y="2071688"/>
            <a:ext cx="8229600" cy="4389437"/>
          </a:xfrm>
        </p:spPr>
        <p:txBody>
          <a:bodyPr/>
          <a:lstStyle/>
          <a:p>
            <a:r>
              <a:rPr lang="es-ES_tradnl" b="1" smtClean="0"/>
              <a:t>VALOR ECONÓMICO TOTAL</a:t>
            </a:r>
          </a:p>
          <a:p>
            <a:pPr lvl="1"/>
            <a:r>
              <a:rPr lang="es-ES_tradnl" smtClean="0"/>
              <a:t>el valor actual del bien</a:t>
            </a:r>
          </a:p>
          <a:p>
            <a:pPr lvl="1"/>
            <a:r>
              <a:rPr lang="es-ES_tradnl" smtClean="0"/>
              <a:t>el valor de opción y </a:t>
            </a:r>
          </a:p>
          <a:p>
            <a:pPr lvl="1"/>
            <a:r>
              <a:rPr lang="es-ES_tradnl" smtClean="0"/>
              <a:t>el valor de existencia. </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1 Título"/>
          <p:cNvSpPr>
            <a:spLocks noGrp="1"/>
          </p:cNvSpPr>
          <p:nvPr>
            <p:ph type="title"/>
          </p:nvPr>
        </p:nvSpPr>
        <p:spPr/>
        <p:txBody>
          <a:bodyPr/>
          <a:lstStyle/>
          <a:p>
            <a:endParaRPr lang="es-ES" smtClean="0"/>
          </a:p>
        </p:txBody>
      </p:sp>
      <p:sp>
        <p:nvSpPr>
          <p:cNvPr id="3" name="2 Marcador de contenido"/>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s-ES_tradnl" dirty="0" smtClean="0"/>
              <a:t>Cerda (2003) </a:t>
            </a:r>
            <a:r>
              <a:rPr lang="es-ES_tradnl" b="1" i="1" dirty="0" smtClean="0">
                <a:effectLst>
                  <a:outerShdw blurRad="38100" dist="38100" dir="2700000" algn="tl">
                    <a:srgbClr val="000000">
                      <a:alpha val="43137"/>
                    </a:srgbClr>
                  </a:outerShdw>
                </a:effectLst>
              </a:rPr>
              <a:t>los economistas son criticados </a:t>
            </a:r>
            <a:r>
              <a:rPr lang="es-ES_tradnl" dirty="0" smtClean="0"/>
              <a:t>por poner una </a:t>
            </a:r>
            <a:r>
              <a:rPr lang="es-ES_tradnl" b="1" dirty="0" smtClean="0"/>
              <a:t>etiqueta de precio a la naturaleza</a:t>
            </a:r>
            <a:r>
              <a:rPr lang="es-ES_tradnl" dirty="0" smtClean="0"/>
              <a:t>, pero a su favor consideran que es útil para tomar </a:t>
            </a:r>
            <a:r>
              <a:rPr lang="es-ES_tradnl" b="1" dirty="0" smtClean="0"/>
              <a:t>decisiones </a:t>
            </a:r>
            <a:r>
              <a:rPr lang="es-ES_tradnl" dirty="0" smtClean="0"/>
              <a:t>de gasto, expresar los </a:t>
            </a:r>
            <a:r>
              <a:rPr lang="es-ES_tradnl" b="1" dirty="0" smtClean="0"/>
              <a:t>valores </a:t>
            </a:r>
            <a:r>
              <a:rPr lang="es-ES_tradnl" dirty="0" smtClean="0"/>
              <a:t>de la sociedad, utilizar esta valoración como un </a:t>
            </a:r>
            <a:r>
              <a:rPr lang="es-ES_tradnl" b="1" dirty="0" smtClean="0"/>
              <a:t>complemento</a:t>
            </a:r>
            <a:r>
              <a:rPr lang="es-ES_tradnl" dirty="0" smtClean="0"/>
              <a:t> junto a otros criterios de valoración en decisiones que afecten al medio ambiente o, por ejemplo, dar valor a los </a:t>
            </a:r>
            <a:r>
              <a:rPr lang="es-ES_tradnl" b="1" dirty="0" smtClean="0"/>
              <a:t>servicios</a:t>
            </a:r>
            <a:r>
              <a:rPr lang="es-ES_tradnl" dirty="0" smtClean="0"/>
              <a:t> que el medio ambiente tienen para la </a:t>
            </a:r>
            <a:r>
              <a:rPr lang="es-ES_tradnl" b="1" dirty="0" smtClean="0"/>
              <a:t>sociedad</a:t>
            </a:r>
            <a:r>
              <a:rPr lang="es-ES_tradnl" dirty="0" smtClean="0"/>
              <a:t>. </a:t>
            </a: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1 Título"/>
          <p:cNvSpPr>
            <a:spLocks noGrp="1"/>
          </p:cNvSpPr>
          <p:nvPr>
            <p:ph type="title"/>
          </p:nvPr>
        </p:nvSpPr>
        <p:spPr/>
        <p:txBody>
          <a:bodyPr/>
          <a:lstStyle/>
          <a:p>
            <a:r>
              <a:rPr lang="es-ES" smtClean="0"/>
              <a:t>Economía Ambiental</a:t>
            </a:r>
          </a:p>
        </p:txBody>
      </p:sp>
      <p:sp>
        <p:nvSpPr>
          <p:cNvPr id="3" name="2 Marcador de contenido"/>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s-ES_tradnl" dirty="0" err="1" smtClean="0"/>
              <a:t>Freeman</a:t>
            </a:r>
            <a:r>
              <a:rPr lang="es-ES_tradnl" dirty="0" smtClean="0"/>
              <a:t>  (en </a:t>
            </a:r>
            <a:r>
              <a:rPr lang="es-ES_tradnl" dirty="0" err="1" smtClean="0"/>
              <a:t>Cerdá</a:t>
            </a:r>
            <a:r>
              <a:rPr lang="es-ES_tradnl" dirty="0" smtClean="0"/>
              <a:t> 03) indica que el </a:t>
            </a:r>
            <a:r>
              <a:rPr lang="es-ES_tradnl" sz="3200" b="1" i="1" dirty="0" smtClean="0">
                <a:effectLst>
                  <a:outerShdw blurRad="38100" dist="38100" dir="2700000" algn="tl">
                    <a:srgbClr val="000000">
                      <a:alpha val="43137"/>
                    </a:srgbClr>
                  </a:outerShdw>
                </a:effectLst>
              </a:rPr>
              <a:t>propósito es incrementar el bienestar de los individuos pero desde la sustentabilidad. </a:t>
            </a:r>
            <a:endParaRPr lang="es-ES" sz="3200" b="1" i="1" dirty="0" smtClean="0">
              <a:effectLst>
                <a:outerShdw blurRad="38100" dist="38100" dir="2700000" algn="tl">
                  <a:srgbClr val="000000">
                    <a:alpha val="43137"/>
                  </a:srgbClr>
                </a:outerShdw>
              </a:effectLst>
            </a:endParaRPr>
          </a:p>
          <a:p>
            <a:pPr marL="274320" indent="-274320" fontAlgn="auto">
              <a:spcAft>
                <a:spcPts val="0"/>
              </a:spcAft>
              <a:buClr>
                <a:schemeClr val="accent3"/>
              </a:buClr>
              <a:buFont typeface="Wingdings 2"/>
              <a:buChar char=""/>
              <a:defRPr/>
            </a:pP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1 Título"/>
          <p:cNvSpPr>
            <a:spLocks noGrp="1"/>
          </p:cNvSpPr>
          <p:nvPr>
            <p:ph type="title"/>
          </p:nvPr>
        </p:nvSpPr>
        <p:spPr/>
        <p:txBody>
          <a:bodyPr/>
          <a:lstStyle/>
          <a:p>
            <a:endParaRPr lang="es-ES_tradnl" smtClean="0"/>
          </a:p>
        </p:txBody>
      </p:sp>
      <p:sp>
        <p:nvSpPr>
          <p:cNvPr id="4" name="3 Marcador de pie de página"/>
          <p:cNvSpPr>
            <a:spLocks noGrp="1"/>
          </p:cNvSpPr>
          <p:nvPr>
            <p:ph type="ftr" sz="quarter" idx="11"/>
          </p:nvPr>
        </p:nvSpPr>
        <p:spPr>
          <a:xfrm>
            <a:off x="539750" y="6356350"/>
            <a:ext cx="5480050" cy="365125"/>
          </a:xfrm>
        </p:spPr>
        <p:txBody>
          <a:bodyPr/>
          <a:lstStyle/>
          <a:p>
            <a:pPr>
              <a:defRPr/>
            </a:pPr>
            <a:r>
              <a:rPr lang="es-ES" dirty="0"/>
              <a:t>I Encuentro Desarrollo Rural Sostenible, 14 de febrero de 2013</a:t>
            </a:r>
            <a:endParaRPr lang="es-ES" dirty="0"/>
          </a:p>
        </p:txBody>
      </p:sp>
      <p:pic>
        <p:nvPicPr>
          <p:cNvPr id="220163" name="Picture 2"/>
          <p:cNvPicPr>
            <a:picLocks noGrp="1" noChangeAspect="1" noChangeArrowheads="1"/>
          </p:cNvPicPr>
          <p:nvPr>
            <p:ph idx="1"/>
          </p:nvPr>
        </p:nvPicPr>
        <p:blipFill>
          <a:blip r:embed="rId3"/>
          <a:srcRect/>
          <a:stretch>
            <a:fillRect/>
          </a:stretch>
        </p:blipFill>
        <p:spPr>
          <a:xfrm>
            <a:off x="0" y="0"/>
            <a:ext cx="9144000" cy="63246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Distintos tipos de valores en Economía Ambiental</a:t>
            </a:r>
            <a:endParaRPr lang="es-ES" dirty="0"/>
          </a:p>
        </p:txBody>
      </p:sp>
      <p:sp>
        <p:nvSpPr>
          <p:cNvPr id="3" name="2 Marcador de contenido"/>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s-ES" dirty="0" smtClean="0"/>
              <a:t>EJEMPLO: Armendáriz (2008) </a:t>
            </a:r>
          </a:p>
          <a:p>
            <a:pPr marL="640080" lvl="1" indent="-246888" fontAlgn="auto">
              <a:spcAft>
                <a:spcPts val="0"/>
              </a:spcAft>
              <a:buFont typeface="Wingdings 2"/>
              <a:buChar char=""/>
              <a:defRPr/>
            </a:pPr>
            <a:r>
              <a:rPr lang="es-ES" dirty="0" smtClean="0"/>
              <a:t>ejercicio realizado en la Comunidad Foral de Navarra en relación a la </a:t>
            </a:r>
            <a:r>
              <a:rPr lang="es-ES" b="1" dirty="0" smtClean="0"/>
              <a:t>valoración económica de su biodiversidad </a:t>
            </a:r>
            <a:r>
              <a:rPr lang="es-ES" dirty="0" smtClean="0"/>
              <a:t>(dentro del proyecto VANE)</a:t>
            </a:r>
          </a:p>
          <a:p>
            <a:pPr marL="640080" lvl="1" indent="-246888" fontAlgn="auto">
              <a:spcAft>
                <a:spcPts val="0"/>
              </a:spcAft>
              <a:buFont typeface="Wingdings 2"/>
              <a:buChar char=""/>
              <a:defRPr/>
            </a:pPr>
            <a:r>
              <a:rPr lang="es-ES" dirty="0" smtClean="0"/>
              <a:t>Los tres tipos de valores que se consideraron fueron: </a:t>
            </a:r>
          </a:p>
          <a:p>
            <a:pPr lvl="2" indent="-246888" fontAlgn="auto">
              <a:spcAft>
                <a:spcPts val="0"/>
              </a:spcAft>
              <a:buFont typeface="Wingdings 2"/>
              <a:buChar char=""/>
              <a:defRPr/>
            </a:pPr>
            <a:r>
              <a:rPr lang="es-ES" dirty="0" smtClean="0"/>
              <a:t>valor </a:t>
            </a:r>
            <a:r>
              <a:rPr lang="es-ES" b="1" dirty="0" smtClean="0"/>
              <a:t>productivo</a:t>
            </a:r>
            <a:r>
              <a:rPr lang="es-ES" dirty="0" smtClean="0"/>
              <a:t>, </a:t>
            </a:r>
          </a:p>
          <a:p>
            <a:pPr lvl="2" indent="-246888" fontAlgn="auto">
              <a:spcAft>
                <a:spcPts val="0"/>
              </a:spcAft>
              <a:buFont typeface="Wingdings 2"/>
              <a:buChar char=""/>
              <a:defRPr/>
            </a:pPr>
            <a:r>
              <a:rPr lang="es-ES" dirty="0" smtClean="0"/>
              <a:t>valor </a:t>
            </a:r>
            <a:r>
              <a:rPr lang="es-ES" b="1" dirty="0" smtClean="0"/>
              <a:t>recreativo</a:t>
            </a:r>
            <a:r>
              <a:rPr lang="es-ES" dirty="0" smtClean="0"/>
              <a:t> y </a:t>
            </a:r>
          </a:p>
          <a:p>
            <a:pPr lvl="2" indent="-246888" fontAlgn="auto">
              <a:spcAft>
                <a:spcPts val="0"/>
              </a:spcAft>
              <a:buFont typeface="Wingdings 2"/>
              <a:buChar char=""/>
              <a:defRPr/>
            </a:pPr>
            <a:r>
              <a:rPr lang="es-ES" dirty="0" smtClean="0"/>
              <a:t>valor </a:t>
            </a:r>
            <a:r>
              <a:rPr lang="es-ES" b="1" dirty="0" smtClean="0"/>
              <a:t>ambiental.</a:t>
            </a:r>
            <a:r>
              <a:rPr lang="es-ES" dirty="0" smtClean="0"/>
              <a:t> </a:t>
            </a:r>
          </a:p>
          <a:p>
            <a:pPr lvl="2" indent="-246888" fontAlgn="auto">
              <a:spcAft>
                <a:spcPts val="0"/>
              </a:spcAft>
              <a:buFont typeface="Wingdings 2"/>
              <a:buNone/>
              <a:defRPr/>
            </a:pPr>
            <a:endParaRPr lang="es-ES" dirty="0" smtClean="0"/>
          </a:p>
          <a:p>
            <a:pPr lvl="2" indent="-246888" fontAlgn="auto">
              <a:spcAft>
                <a:spcPts val="0"/>
              </a:spcAft>
              <a:buFont typeface="Wingdings 2"/>
              <a:buNone/>
              <a:defRPr/>
            </a:pPr>
            <a:r>
              <a:rPr lang="es-ES" b="1" i="1" dirty="0" smtClean="0"/>
              <a:t>Valor económico de la biodiversidad de Navarra </a:t>
            </a:r>
            <a:r>
              <a:rPr lang="es-ES" dirty="0" smtClean="0"/>
              <a:t>asciende a   		</a:t>
            </a:r>
            <a:r>
              <a:rPr lang="es-ES" sz="2800" b="1" dirty="0" smtClean="0"/>
              <a:t>12.849.139.000 euros</a:t>
            </a:r>
            <a:endParaRPr lang="es-ES" sz="2800" b="1"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57028" name="Picture 3"/>
          <p:cNvPicPr>
            <a:picLocks noChangeAspect="1" noChangeArrowheads="1"/>
          </p:cNvPicPr>
          <p:nvPr/>
        </p:nvPicPr>
        <p:blipFill>
          <a:blip r:embed="rId3"/>
          <a:srcRect/>
          <a:stretch>
            <a:fillRect/>
          </a:stretch>
        </p:blipFill>
        <p:spPr bwMode="auto">
          <a:xfrm>
            <a:off x="6948488" y="0"/>
            <a:ext cx="2195512" cy="19367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Distintos tipos de valores en Economía Ambiental</a:t>
            </a:r>
            <a:endParaRPr lang="es-ES" dirty="0"/>
          </a:p>
        </p:txBody>
      </p:sp>
      <p:sp>
        <p:nvSpPr>
          <p:cNvPr id="3" name="2 Marcador de contenido"/>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s-ES" dirty="0" smtClean="0"/>
              <a:t>EJEMPLO: valoración económica integral de los ecosistemas forestales de Extremadura (</a:t>
            </a:r>
            <a:r>
              <a:rPr lang="es-ES" u="sng" dirty="0" smtClean="0">
                <a:hlinkClick r:id="rId3"/>
              </a:rPr>
              <a:t>www.juntadeextremadura.com</a:t>
            </a:r>
            <a:r>
              <a:rPr lang="es-ES" dirty="0" smtClean="0"/>
              <a:t>). </a:t>
            </a:r>
          </a:p>
          <a:p>
            <a:pPr marL="274320" indent="-274320" fontAlgn="auto">
              <a:spcAft>
                <a:spcPts val="0"/>
              </a:spcAft>
              <a:buClr>
                <a:schemeClr val="accent3"/>
              </a:buClr>
              <a:buFont typeface="Wingdings 2"/>
              <a:buChar char=""/>
              <a:defRPr/>
            </a:pPr>
            <a:r>
              <a:rPr lang="es-ES" dirty="0" smtClean="0"/>
              <a:t>En esta ocasión se debe considerar la </a:t>
            </a:r>
            <a:r>
              <a:rPr lang="es-ES" b="1" dirty="0" smtClean="0"/>
              <a:t>multifuncionalidad forestal </a:t>
            </a:r>
            <a:r>
              <a:rPr lang="es-ES" dirty="0" smtClean="0"/>
              <a:t>y la </a:t>
            </a:r>
            <a:r>
              <a:rPr lang="es-ES" b="1" dirty="0" smtClean="0"/>
              <a:t>intangibilidad </a:t>
            </a:r>
            <a:r>
              <a:rPr lang="es-ES" dirty="0" smtClean="0"/>
              <a:t>monetaria de los servicios ambientales proporcionados.</a:t>
            </a:r>
          </a:p>
          <a:p>
            <a:pPr marL="274320" indent="-274320" fontAlgn="auto">
              <a:spcAft>
                <a:spcPts val="0"/>
              </a:spcAft>
              <a:buClr>
                <a:schemeClr val="accent3"/>
              </a:buClr>
              <a:buFont typeface="Wingdings 2"/>
              <a:buChar char=""/>
              <a:defRPr/>
            </a:pPr>
            <a:r>
              <a:rPr lang="es-ES" dirty="0" smtClean="0"/>
              <a:t>Aspectos ambientales, ecológicas (conservación de la naturaleza por ejemplo), protección y mejora del suelo y regulador de los recursos hídricos, recreativas y culturales y socio-económicas (incluyendo </a:t>
            </a:r>
            <a:r>
              <a:rPr lang="es-ES" dirty="0" err="1" smtClean="0"/>
              <a:t>sociolaborales</a:t>
            </a:r>
            <a:r>
              <a:rPr lang="es-ES" dirty="0" smtClean="0"/>
              <a:t> y de producción (materias primas útiles y recursos naturales renovables…..).</a:t>
            </a: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Distintos tipos de valores en Economía Ambiental</a:t>
            </a:r>
            <a:endParaRPr lang="es-ES" dirty="0"/>
          </a:p>
        </p:txBody>
      </p:sp>
      <p:sp>
        <p:nvSpPr>
          <p:cNvPr id="261122" name="2 Marcador de contenido"/>
          <p:cNvSpPr>
            <a:spLocks noGrp="1"/>
          </p:cNvSpPr>
          <p:nvPr>
            <p:ph idx="1"/>
          </p:nvPr>
        </p:nvSpPr>
        <p:spPr/>
        <p:txBody>
          <a:bodyPr/>
          <a:lstStyle/>
          <a:p>
            <a:r>
              <a:rPr lang="es-ES" smtClean="0"/>
              <a:t>Ecosistemas Forestales</a:t>
            </a:r>
          </a:p>
          <a:p>
            <a:pPr lvl="1"/>
            <a:r>
              <a:rPr lang="es-ES" smtClean="0"/>
              <a:t>La producción de madera, o de pastos, o la caza, son considerados </a:t>
            </a:r>
            <a:r>
              <a:rPr lang="es-ES" b="1" smtClean="0"/>
              <a:t>valores productivos</a:t>
            </a:r>
            <a:r>
              <a:rPr lang="es-ES" smtClean="0"/>
              <a:t>, </a:t>
            </a:r>
          </a:p>
          <a:p>
            <a:pPr lvl="1"/>
            <a:r>
              <a:rPr lang="es-ES" smtClean="0"/>
              <a:t>la fijación de co</a:t>
            </a:r>
            <a:r>
              <a:rPr lang="es-ES" baseline="-25000" smtClean="0"/>
              <a:t>2 </a:t>
            </a:r>
            <a:r>
              <a:rPr lang="es-ES" smtClean="0"/>
              <a:t>adquiere </a:t>
            </a:r>
            <a:r>
              <a:rPr lang="es-ES" b="1" smtClean="0"/>
              <a:t>valor ambiental</a:t>
            </a:r>
            <a:r>
              <a:rPr lang="es-ES" smtClean="0"/>
              <a:t>, </a:t>
            </a:r>
          </a:p>
          <a:p>
            <a:pPr lvl="1"/>
            <a:r>
              <a:rPr lang="es-ES" smtClean="0"/>
              <a:t>la valoración de áreas recreativas o del paisaje </a:t>
            </a:r>
            <a:r>
              <a:rPr lang="es-ES" b="1" smtClean="0"/>
              <a:t>valores</a:t>
            </a:r>
            <a:r>
              <a:rPr lang="es-ES" smtClean="0"/>
              <a:t> </a:t>
            </a:r>
            <a:r>
              <a:rPr lang="es-ES" b="1" smtClean="0"/>
              <a:t>recreativo</a:t>
            </a:r>
            <a:r>
              <a:rPr lang="es-ES" smtClean="0"/>
              <a:t>, </a:t>
            </a:r>
          </a:p>
          <a:p>
            <a:pPr lvl="1"/>
            <a:r>
              <a:rPr lang="es-ES" smtClean="0"/>
              <a:t>o los valores de no uso son incluidos como </a:t>
            </a:r>
            <a:r>
              <a:rPr lang="es-ES" b="1" smtClean="0"/>
              <a:t>valores ambientales</a:t>
            </a:r>
            <a:r>
              <a:rPr lang="es-ES" smtClean="0"/>
              <a:t>. </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61124" name="Picture 2" descr="C:\Documents and Settings\usuario\Escritorio\imagenes_medioambiente\insecto.jpg"/>
          <p:cNvPicPr>
            <a:picLocks noChangeAspect="1" noChangeArrowheads="1"/>
          </p:cNvPicPr>
          <p:nvPr/>
        </p:nvPicPr>
        <p:blipFill>
          <a:blip r:embed="rId3"/>
          <a:srcRect/>
          <a:stretch>
            <a:fillRect/>
          </a:stretch>
        </p:blipFill>
        <p:spPr bwMode="auto">
          <a:xfrm>
            <a:off x="6300788" y="5084763"/>
            <a:ext cx="2843212" cy="17732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1214438"/>
            <a:ext cx="8229600" cy="1143000"/>
          </a:xfrm>
        </p:spPr>
        <p:txBody>
          <a:bodyPr>
            <a:normAutofit fontScale="90000"/>
          </a:bodyPr>
          <a:lstStyle/>
          <a:p>
            <a:pPr fontAlgn="auto">
              <a:spcAft>
                <a:spcPts val="0"/>
              </a:spcAft>
              <a:defRPr/>
            </a:pPr>
            <a:r>
              <a:rPr lang="es-ES" sz="2700" dirty="0" smtClean="0"/>
              <a:t/>
            </a:r>
            <a:br>
              <a:rPr lang="es-ES" sz="2700" dirty="0" smtClean="0"/>
            </a:br>
            <a:r>
              <a:rPr lang="es-ES" sz="2700" dirty="0" smtClean="0"/>
              <a:t/>
            </a:r>
            <a:br>
              <a:rPr lang="es-ES" sz="2700" dirty="0" smtClean="0"/>
            </a:br>
            <a:r>
              <a:rPr lang="es-ES" sz="2700" dirty="0" smtClean="0"/>
              <a:t>Distintos tipos de valores en Economía Ambiental</a:t>
            </a:r>
            <a:r>
              <a:rPr lang="es-ES" dirty="0" smtClean="0"/>
              <a:t/>
            </a:r>
            <a:br>
              <a:rPr lang="es-ES" dirty="0" smtClean="0"/>
            </a:br>
            <a:r>
              <a:rPr lang="es-ES" b="1" dirty="0" smtClean="0">
                <a:effectLst>
                  <a:outerShdw blurRad="38100" dist="38100" dir="2700000" algn="tl">
                    <a:srgbClr val="000000">
                      <a:alpha val="43137"/>
                    </a:srgbClr>
                  </a:outerShdw>
                </a:effectLst>
              </a:rPr>
              <a:t>VALOR ECONÓMICO TOTAL</a:t>
            </a:r>
            <a:br>
              <a:rPr lang="es-ES" b="1" dirty="0" smtClean="0">
                <a:effectLst>
                  <a:outerShdw blurRad="38100" dist="38100" dir="2700000" algn="tl">
                    <a:srgbClr val="000000">
                      <a:alpha val="43137"/>
                    </a:srgbClr>
                  </a:outerShdw>
                </a:effectLst>
              </a:rPr>
            </a:br>
            <a:r>
              <a:rPr lang="es-ES" sz="2000" b="1" dirty="0" smtClean="0">
                <a:effectLst>
                  <a:outerShdw blurRad="38100" dist="38100" dir="2700000" algn="tl">
                    <a:srgbClr val="000000">
                      <a:alpha val="43137"/>
                    </a:srgbClr>
                  </a:outerShdw>
                </a:effectLst>
              </a:rPr>
              <a:t>Fuente: </a:t>
            </a:r>
            <a:r>
              <a:rPr lang="es-ES_tradnl" sz="2000" dirty="0" smtClean="0"/>
              <a:t>Fuente: </a:t>
            </a:r>
            <a:r>
              <a:rPr lang="es-ES_tradnl" sz="2000" dirty="0" err="1" smtClean="0"/>
              <a:t>Pearce</a:t>
            </a:r>
            <a:r>
              <a:rPr lang="es-ES_tradnl" sz="2000" dirty="0" smtClean="0"/>
              <a:t>, D. y Moran D. 1994. </a:t>
            </a:r>
            <a:r>
              <a:rPr lang="en-US" sz="2000" dirty="0" smtClean="0"/>
              <a:t>The economic Value of Biodiversity. </a:t>
            </a:r>
            <a:r>
              <a:rPr lang="es-ES_tradnl" sz="2000" dirty="0" smtClean="0"/>
              <a:t>UICN, Londres</a:t>
            </a:r>
            <a:r>
              <a:rPr lang="es-ES" sz="2000" dirty="0" smtClean="0"/>
              <a:t/>
            </a:r>
            <a:br>
              <a:rPr lang="es-ES" sz="2000" dirty="0" smtClean="0"/>
            </a:br>
            <a:endParaRPr lang="es-ES" sz="2000"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a:xfrm>
            <a:off x="1692275" y="6356350"/>
            <a:ext cx="4327525" cy="365125"/>
          </a:xfrm>
        </p:spPr>
        <p:txBody>
          <a:bodyPr/>
          <a:lstStyle/>
          <a:p>
            <a:pPr>
              <a:defRPr/>
            </a:pPr>
            <a:r>
              <a:rPr lang="es-ES" dirty="0"/>
              <a:t>I Encuentro Desarrollo Rural Sostenible, 14 de febrero de 2013</a:t>
            </a:r>
            <a:endParaRPr lang="es-ES" dirty="0"/>
          </a:p>
        </p:txBody>
      </p:sp>
      <p:pic>
        <p:nvPicPr>
          <p:cNvPr id="263171" name="4 Marcador de contenido"/>
          <p:cNvPicPr>
            <a:picLocks noGrp="1"/>
          </p:cNvPicPr>
          <p:nvPr>
            <p:ph idx="1"/>
          </p:nvPr>
        </p:nvPicPr>
        <p:blipFill>
          <a:blip r:embed="rId3"/>
          <a:srcRect/>
          <a:stretch>
            <a:fillRect/>
          </a:stretch>
        </p:blipFill>
        <p:spPr>
          <a:xfrm>
            <a:off x="827088" y="1857375"/>
            <a:ext cx="7489825" cy="416401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2700" dirty="0" smtClean="0"/>
              <a:t>Distintos tipos de valores en Economía Ambiental</a:t>
            </a:r>
            <a:r>
              <a:rPr lang="es-ES" dirty="0" smtClean="0"/>
              <a:t/>
            </a:r>
            <a:br>
              <a:rPr lang="es-ES" dirty="0" smtClean="0"/>
            </a:br>
            <a:r>
              <a:rPr lang="es-ES" b="1" dirty="0" smtClean="0">
                <a:effectLst>
                  <a:outerShdw blurRad="38100" dist="38100" dir="2700000" algn="tl">
                    <a:srgbClr val="000000">
                      <a:alpha val="43137"/>
                    </a:srgbClr>
                  </a:outerShdw>
                </a:effectLst>
              </a:rPr>
              <a:t>VALOR ECONÓMICO TOTAL</a:t>
            </a:r>
            <a:endParaRPr lang="es-ES" dirty="0"/>
          </a:p>
        </p:txBody>
      </p:sp>
      <p:sp>
        <p:nvSpPr>
          <p:cNvPr id="3" name="2 Marcador de contenido"/>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s-ES_tradnl" dirty="0" smtClean="0"/>
              <a:t>Por ejemplo, en el caso de los bosques, su </a:t>
            </a:r>
            <a:r>
              <a:rPr lang="es-ES_tradnl" b="1" dirty="0" smtClean="0"/>
              <a:t>VALOR DE USO </a:t>
            </a:r>
            <a:r>
              <a:rPr lang="es-ES_tradnl" dirty="0" smtClean="0"/>
              <a:t>directo puede provenir de la madera, de la cosecha de productos no maderables -frutos, flores, hongos-, de la caza y de la pesca (llamados también valores de </a:t>
            </a:r>
            <a:r>
              <a:rPr lang="es-ES_tradnl" b="1" dirty="0" smtClean="0"/>
              <a:t>uso directo </a:t>
            </a:r>
            <a:r>
              <a:rPr lang="es-ES_tradnl" dirty="0" smtClean="0"/>
              <a:t>extractivos ó consuntivos). </a:t>
            </a:r>
          </a:p>
          <a:p>
            <a:pPr marL="274320" indent="-274320" fontAlgn="auto">
              <a:spcAft>
                <a:spcPts val="0"/>
              </a:spcAft>
              <a:buClr>
                <a:schemeClr val="accent3"/>
              </a:buClr>
              <a:buFont typeface="Wingdings 2"/>
              <a:buChar char=""/>
              <a:defRPr/>
            </a:pPr>
            <a:r>
              <a:rPr lang="es-ES_tradnl" dirty="0" smtClean="0"/>
              <a:t>Existen también actividades que pueden </a:t>
            </a:r>
            <a:r>
              <a:rPr lang="es-ES_tradnl" b="1" dirty="0" smtClean="0"/>
              <a:t>no significar consumo</a:t>
            </a:r>
            <a:r>
              <a:rPr lang="es-ES_tradnl" dirty="0" smtClean="0"/>
              <a:t>, como por ejemplo, el turismo, paseos ó descanso, recibiendo así el recurso un valor de uso directo. </a:t>
            </a:r>
          </a:p>
          <a:p>
            <a:pPr marL="274320" indent="-274320" fontAlgn="auto">
              <a:spcAft>
                <a:spcPts val="0"/>
              </a:spcAft>
              <a:buClr>
                <a:schemeClr val="accent3"/>
              </a:buClr>
              <a:buFont typeface="Wingdings 2"/>
              <a:buChar char=""/>
              <a:defRPr/>
            </a:pPr>
            <a:r>
              <a:rPr lang="es-ES_tradnl" dirty="0" smtClean="0"/>
              <a:t>Por otra parte, </a:t>
            </a:r>
            <a:r>
              <a:rPr lang="es-ES_tradnl" b="1" dirty="0" smtClean="0"/>
              <a:t>la producción agropecuaria </a:t>
            </a:r>
            <a:r>
              <a:rPr lang="es-ES_tradnl" dirty="0" smtClean="0"/>
              <a:t>asigna un valor de </a:t>
            </a:r>
            <a:r>
              <a:rPr lang="es-ES_tradnl" b="1" dirty="0" smtClean="0"/>
              <a:t>uso directo </a:t>
            </a:r>
            <a:r>
              <a:rPr lang="es-ES_tradnl" dirty="0" smtClean="0"/>
              <a:t>a los recursos de la tierra a través de la productividad del suelo, de las pasturas naturales, pero también puede establecerse un valor de uso no consuntivo a través del </a:t>
            </a:r>
            <a:r>
              <a:rPr lang="es-ES_tradnl" b="1" dirty="0" smtClean="0"/>
              <a:t>turismo rural</a:t>
            </a:r>
            <a:r>
              <a:rPr lang="es-ES_tradnl" dirty="0" smtClean="0"/>
              <a:t>. </a:t>
            </a: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2700" dirty="0" smtClean="0"/>
              <a:t>Distintos tipos de valores en Economía Ambiental</a:t>
            </a:r>
            <a:r>
              <a:rPr lang="es-ES" dirty="0" smtClean="0"/>
              <a:t/>
            </a:r>
            <a:br>
              <a:rPr lang="es-ES" dirty="0" smtClean="0"/>
            </a:br>
            <a:r>
              <a:rPr lang="es-ES" b="1" dirty="0" smtClean="0">
                <a:effectLst>
                  <a:outerShdw blurRad="38100" dist="38100" dir="2700000" algn="tl">
                    <a:srgbClr val="000000">
                      <a:alpha val="43137"/>
                    </a:srgbClr>
                  </a:outerShdw>
                </a:effectLst>
              </a:rPr>
              <a:t>VALOR ECONÓMICO TOTAL</a:t>
            </a:r>
            <a:endParaRPr lang="es-ES" dirty="0"/>
          </a:p>
        </p:txBody>
      </p:sp>
      <p:sp>
        <p:nvSpPr>
          <p:cNvPr id="267266" name="2 Marcador de contenido"/>
          <p:cNvSpPr>
            <a:spLocks noGrp="1"/>
          </p:cNvSpPr>
          <p:nvPr>
            <p:ph idx="1"/>
          </p:nvPr>
        </p:nvSpPr>
        <p:spPr/>
        <p:txBody>
          <a:bodyPr/>
          <a:lstStyle/>
          <a:p>
            <a:r>
              <a:rPr lang="es-ES_tradnl" smtClean="0"/>
              <a:t>El valor de </a:t>
            </a:r>
            <a:r>
              <a:rPr lang="es-ES_tradnl" b="1" smtClean="0"/>
              <a:t>uso indirecto </a:t>
            </a:r>
            <a:r>
              <a:rPr lang="es-ES_tradnl" smtClean="0"/>
              <a:t>(valor de uso funcional), se deriva de los servicios que el medio ambiente provee.</a:t>
            </a:r>
          </a:p>
          <a:p>
            <a:pPr lvl="1"/>
            <a:r>
              <a:rPr lang="es-ES_tradnl" smtClean="0"/>
              <a:t>Por ejemplo, los </a:t>
            </a:r>
            <a:r>
              <a:rPr lang="es-ES_tradnl" b="1" smtClean="0"/>
              <a:t>humedales</a:t>
            </a:r>
            <a:r>
              <a:rPr lang="es-ES_tradnl" smtClean="0"/>
              <a:t> (extensiones de marismas, pantanos ó turberas cubiertas de agua), además de ser utilizados en forma </a:t>
            </a:r>
            <a:r>
              <a:rPr lang="es-ES_tradnl" b="1" smtClean="0"/>
              <a:t>directa</a:t>
            </a:r>
            <a:r>
              <a:rPr lang="es-ES_tradnl" smtClean="0"/>
              <a:t> (pesca, actividades recreativas, navegación), generan beneficios a partir de sus funciones ó </a:t>
            </a:r>
            <a:r>
              <a:rPr lang="es-ES_tradnl" b="1" smtClean="0"/>
              <a:t>servicios ambientales</a:t>
            </a:r>
            <a:r>
              <a:rPr lang="es-ES_tradnl" smtClean="0"/>
              <a:t>, como control de crecidas e inundaciones de los ríos, captación y filtración de nutrientes, recarga de acuíferos, protección de la biodiversidad, entre los más importantes.</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auto">
              <a:spcAft>
                <a:spcPts val="0"/>
              </a:spcAft>
              <a:defRPr/>
            </a:pPr>
            <a:r>
              <a:rPr lang="es-ES" sz="2200" dirty="0" smtClean="0"/>
              <a:t>Distintos tipos de valores en Economía Ambiental</a:t>
            </a:r>
            <a:r>
              <a:rPr lang="es-ES" dirty="0" smtClean="0"/>
              <a:t/>
            </a:r>
            <a:br>
              <a:rPr lang="es-ES" dirty="0" smtClean="0"/>
            </a:br>
            <a:r>
              <a:rPr lang="es-ES" b="1" dirty="0" smtClean="0">
                <a:effectLst>
                  <a:outerShdw blurRad="38100" dist="38100" dir="2700000" algn="tl">
                    <a:srgbClr val="000000">
                      <a:alpha val="43137"/>
                    </a:srgbClr>
                  </a:outerShdw>
                </a:effectLst>
              </a:rPr>
              <a:t>VALOR ECONÓMICO TOTAL</a:t>
            </a:r>
            <a:endParaRPr lang="es-ES" dirty="0"/>
          </a:p>
        </p:txBody>
      </p:sp>
      <p:sp>
        <p:nvSpPr>
          <p:cNvPr id="3" name="2 Marcador de contenido"/>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s-ES_tradnl" dirty="0" smtClean="0"/>
              <a:t>Medir el valor de uso indirecto, es a menudo </a:t>
            </a:r>
            <a:r>
              <a:rPr lang="es-ES_tradnl" b="1" dirty="0" smtClean="0"/>
              <a:t>considerablemente más difícil </a:t>
            </a:r>
            <a:r>
              <a:rPr lang="es-ES_tradnl" dirty="0" smtClean="0"/>
              <a:t>que medir el valor de uso directo. </a:t>
            </a:r>
          </a:p>
          <a:p>
            <a:pPr marL="640080" lvl="1" indent="-246888" fontAlgn="auto">
              <a:spcAft>
                <a:spcPts val="0"/>
              </a:spcAft>
              <a:buFont typeface="Wingdings 2"/>
              <a:buChar char=""/>
              <a:defRPr/>
            </a:pPr>
            <a:r>
              <a:rPr lang="es-ES_tradnl" dirty="0" smtClean="0"/>
              <a:t>Esto es así porque es difícil calibrar tanto las “cantidades” de servicios provistos y la mayoría de éstos servicios no tiene mercado, por lo tanto su “precio” .</a:t>
            </a:r>
          </a:p>
          <a:p>
            <a:pPr marL="640080" lvl="1" indent="-246888" fontAlgn="auto">
              <a:spcAft>
                <a:spcPts val="0"/>
              </a:spcAft>
              <a:buFont typeface="Wingdings 2"/>
              <a:buNone/>
              <a:defRPr/>
            </a:pPr>
            <a:endParaRPr lang="es-ES_tradnl" dirty="0" smtClean="0"/>
          </a:p>
          <a:p>
            <a:pPr marL="274320" indent="-274320" fontAlgn="auto">
              <a:spcAft>
                <a:spcPts val="0"/>
              </a:spcAft>
              <a:buClr>
                <a:schemeClr val="accent3"/>
              </a:buClr>
              <a:buFont typeface="Wingdings 2"/>
              <a:buChar char=""/>
              <a:defRPr/>
            </a:pPr>
            <a:r>
              <a:rPr lang="es-ES_tradnl" dirty="0" smtClean="0"/>
              <a:t>El </a:t>
            </a:r>
            <a:r>
              <a:rPr lang="es-ES_tradnl" b="1" dirty="0" smtClean="0"/>
              <a:t>valor de opción </a:t>
            </a:r>
            <a:r>
              <a:rPr lang="es-ES_tradnl" dirty="0" smtClean="0"/>
              <a:t>surge de mantener la posibilidad (opción) de utilizar un bien ambiental (sea extractivo o no-extractivo) en un </a:t>
            </a:r>
            <a:r>
              <a:rPr lang="es-ES_tradnl" b="1" dirty="0" smtClean="0"/>
              <a:t>momento posterior</a:t>
            </a:r>
            <a:r>
              <a:rPr lang="es-ES_tradnl" dirty="0" smtClean="0"/>
              <a:t>. </a:t>
            </a:r>
          </a:p>
          <a:p>
            <a:pPr marL="640080" lvl="1" indent="-246888" fontAlgn="auto">
              <a:spcAft>
                <a:spcPts val="0"/>
              </a:spcAft>
              <a:buFont typeface="Wingdings 2"/>
              <a:buChar char=""/>
              <a:defRPr/>
            </a:pPr>
            <a:r>
              <a:rPr lang="es-ES_tradnl" dirty="0" smtClean="0"/>
              <a:t>biodiversidad y las áreas protegidas.	</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88" y="1341438"/>
            <a:ext cx="8229600" cy="1143000"/>
          </a:xfrm>
        </p:spPr>
        <p:txBody>
          <a:bodyPr>
            <a:normAutofit fontScale="90000"/>
          </a:bodyPr>
          <a:lstStyle/>
          <a:p>
            <a:pPr fontAlgn="auto">
              <a:spcAft>
                <a:spcPts val="0"/>
              </a:spcAft>
              <a:defRPr/>
            </a:pPr>
            <a:r>
              <a:rPr lang="es-ES" sz="2700" dirty="0" smtClean="0"/>
              <a:t>Distintos tipos de valores en Economía Ambiental</a:t>
            </a:r>
            <a:r>
              <a:rPr lang="es-ES" dirty="0" smtClean="0"/>
              <a:t/>
            </a:r>
            <a:br>
              <a:rPr lang="es-ES" dirty="0" smtClean="0"/>
            </a:br>
            <a:r>
              <a:rPr lang="es-ES" b="1" dirty="0" smtClean="0">
                <a:effectLst>
                  <a:outerShdw blurRad="38100" dist="38100" dir="2700000" algn="tl">
                    <a:srgbClr val="000000">
                      <a:alpha val="43137"/>
                    </a:srgbClr>
                  </a:outerShdw>
                </a:effectLst>
              </a:rPr>
              <a:t>VALOR ECONÓMICO TOTAL</a:t>
            </a:r>
            <a:endParaRPr lang="es-ES" dirty="0"/>
          </a:p>
        </p:txBody>
      </p:sp>
      <p:sp>
        <p:nvSpPr>
          <p:cNvPr id="271362" name="2 Marcador de contenido"/>
          <p:cNvSpPr>
            <a:spLocks noGrp="1"/>
          </p:cNvSpPr>
          <p:nvPr>
            <p:ph idx="1"/>
          </p:nvPr>
        </p:nvSpPr>
        <p:spPr>
          <a:xfrm>
            <a:off x="395288" y="2468563"/>
            <a:ext cx="8229600" cy="4389437"/>
          </a:xfrm>
        </p:spPr>
        <p:txBody>
          <a:bodyPr/>
          <a:lstStyle/>
          <a:p>
            <a:r>
              <a:rPr lang="es-ES_tradnl" b="1" smtClean="0"/>
              <a:t>Valores de no uso </a:t>
            </a:r>
            <a:r>
              <a:rPr lang="es-ES_tradnl" smtClean="0"/>
              <a:t>están relacionados con que los beneficios del medio ambiente puede tener su origen en su no utilización (directa o indirecta).</a:t>
            </a:r>
          </a:p>
          <a:p>
            <a:pPr lvl="1"/>
            <a:r>
              <a:rPr lang="es-ES_tradnl" b="1" smtClean="0"/>
              <a:t>Valor de existencia </a:t>
            </a:r>
            <a:r>
              <a:rPr lang="es-ES_tradnl" smtClean="0"/>
              <a:t>al valor asignado por la sociedad simplemente con el </a:t>
            </a:r>
            <a:r>
              <a:rPr lang="es-ES_tradnl" b="1" smtClean="0"/>
              <a:t>conocimiento de un bien ambiental</a:t>
            </a:r>
            <a:r>
              <a:rPr lang="es-ES_tradnl" smtClean="0"/>
              <a:t>. </a:t>
            </a:r>
          </a:p>
          <a:p>
            <a:pPr lvl="2"/>
            <a:r>
              <a:rPr lang="es-ES_tradnl" smtClean="0"/>
              <a:t>Por ejemplo se puede asignar un valor a la existencia de </a:t>
            </a:r>
            <a:r>
              <a:rPr lang="es-ES_tradnl" b="1" smtClean="0"/>
              <a:t>especies en peligro de extinción </a:t>
            </a:r>
            <a:r>
              <a:rPr lang="es-ES_tradnl" smtClean="0"/>
              <a:t>(lince ibérico, ballena azul, etc), independientemente de que nunca las hayamos visto ni actualmente ni el futuro.</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71364" name="Picture 3" descr="C:\Documents and Settings\usuario\Escritorio\imagenes_medioambiente\oceano.jpg"/>
          <p:cNvPicPr>
            <a:picLocks noChangeAspect="1" noChangeArrowheads="1"/>
          </p:cNvPicPr>
          <p:nvPr/>
        </p:nvPicPr>
        <p:blipFill>
          <a:blip r:embed="rId3"/>
          <a:srcRect/>
          <a:stretch>
            <a:fillRect/>
          </a:stretch>
        </p:blipFill>
        <p:spPr bwMode="auto">
          <a:xfrm>
            <a:off x="6011863" y="0"/>
            <a:ext cx="3132137" cy="18478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2700" dirty="0" smtClean="0"/>
              <a:t>Distintos tipos de valores en Economía Ambiental</a:t>
            </a:r>
            <a:r>
              <a:rPr lang="es-ES" dirty="0" smtClean="0"/>
              <a:t/>
            </a:r>
            <a:br>
              <a:rPr lang="es-ES" dirty="0" smtClean="0"/>
            </a:br>
            <a:r>
              <a:rPr lang="es-ES" b="1" dirty="0" smtClean="0">
                <a:effectLst>
                  <a:outerShdw blurRad="38100" dist="38100" dir="2700000" algn="tl">
                    <a:srgbClr val="000000">
                      <a:alpha val="43137"/>
                    </a:srgbClr>
                  </a:outerShdw>
                </a:effectLst>
              </a:rPr>
              <a:t>VALOR ECONÓMICO TOTAL</a:t>
            </a:r>
            <a:endParaRPr lang="es-ES" dirty="0"/>
          </a:p>
        </p:txBody>
      </p:sp>
      <p:sp>
        <p:nvSpPr>
          <p:cNvPr id="273410" name="2 Marcador de contenido"/>
          <p:cNvSpPr>
            <a:spLocks noGrp="1"/>
          </p:cNvSpPr>
          <p:nvPr>
            <p:ph idx="1"/>
          </p:nvPr>
        </p:nvSpPr>
        <p:spPr/>
        <p:txBody>
          <a:bodyPr/>
          <a:lstStyle/>
          <a:p>
            <a:r>
              <a:rPr lang="es-ES_tradnl" smtClean="0"/>
              <a:t> </a:t>
            </a:r>
            <a:r>
              <a:rPr lang="es-ES_tradnl" b="1" smtClean="0"/>
              <a:t>Valor de legado </a:t>
            </a:r>
            <a:r>
              <a:rPr lang="es-ES_tradnl" smtClean="0"/>
              <a:t>que surge de la práctica de las personas de asignar un alto valor a la conservación de un bien ambiental para que sea utilizado por las </a:t>
            </a:r>
            <a:r>
              <a:rPr lang="es-ES_tradnl" b="1" smtClean="0"/>
              <a:t>generaciones futuras</a:t>
            </a:r>
            <a:r>
              <a:rPr lang="es-ES_tradnl" smtClean="0"/>
              <a:t>. </a:t>
            </a:r>
          </a:p>
          <a:p>
            <a:pPr lvl="1"/>
            <a:r>
              <a:rPr lang="es-ES_tradnl" smtClean="0"/>
              <a:t>suele ser elevado en las poblaciones que </a:t>
            </a:r>
            <a:r>
              <a:rPr lang="es-ES_tradnl" b="1" smtClean="0"/>
              <a:t>usan actualmente un recurso ambiental</a:t>
            </a:r>
            <a:r>
              <a:rPr lang="es-ES_tradnl" smtClean="0"/>
              <a:t>, porque aspiran a trasmitir a las generaciones venideras, tanto el bien como la cultura asociada a su utilización (Barbier, 1997).</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Reflexión Intermedia</a:t>
            </a:r>
            <a:endParaRPr lang="es-ES" dirty="0"/>
          </a:p>
        </p:txBody>
      </p:sp>
      <p:sp>
        <p:nvSpPr>
          <p:cNvPr id="275458" name="2 Marcador de contenido"/>
          <p:cNvSpPr>
            <a:spLocks noGrp="1"/>
          </p:cNvSpPr>
          <p:nvPr>
            <p:ph idx="1"/>
          </p:nvPr>
        </p:nvSpPr>
        <p:spPr/>
        <p:txBody>
          <a:bodyPr/>
          <a:lstStyle/>
          <a:p>
            <a:r>
              <a:rPr lang="es-ES_tradnl" smtClean="0"/>
              <a:t>Las valoraciones económicas de los recursos ambientales </a:t>
            </a:r>
            <a:r>
              <a:rPr lang="es-ES_tradnl" b="1" smtClean="0"/>
              <a:t>frenen la destrucción de la biodiversidad</a:t>
            </a:r>
            <a:r>
              <a:rPr lang="es-ES_tradnl" smtClean="0"/>
              <a:t>, </a:t>
            </a:r>
            <a:r>
              <a:rPr lang="es-ES_tradnl" b="1" smtClean="0"/>
              <a:t>visibilicen</a:t>
            </a:r>
            <a:r>
              <a:rPr lang="es-ES_tradnl" smtClean="0"/>
              <a:t> el valor económico de la naturaleza y se demuestren los </a:t>
            </a:r>
            <a:r>
              <a:rPr lang="es-ES_tradnl" b="1" smtClean="0"/>
              <a:t>beneficios a largo plazo </a:t>
            </a:r>
            <a:r>
              <a:rPr lang="es-ES_tradnl" smtClean="0"/>
              <a:t>de la </a:t>
            </a:r>
            <a:r>
              <a:rPr lang="es-ES_tradnl" b="1" smtClean="0"/>
              <a:t>conservación</a:t>
            </a:r>
            <a:r>
              <a:rPr lang="es-ES_tradnl" smtClean="0"/>
              <a:t>. </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1 Título"/>
          <p:cNvSpPr>
            <a:spLocks noGrp="1"/>
          </p:cNvSpPr>
          <p:nvPr>
            <p:ph type="title"/>
          </p:nvPr>
        </p:nvSpPr>
        <p:spPr>
          <a:xfrm>
            <a:off x="468313" y="476250"/>
            <a:ext cx="8229600" cy="1143000"/>
          </a:xfrm>
        </p:spPr>
        <p:txBody>
          <a:bodyPr/>
          <a:lstStyle/>
          <a:p>
            <a:r>
              <a:rPr lang="es-ES" smtClean="0"/>
              <a:t>Introducción</a:t>
            </a:r>
          </a:p>
        </p:txBody>
      </p:sp>
      <p:sp>
        <p:nvSpPr>
          <p:cNvPr id="3" name="2 Marcador de contenido"/>
          <p:cNvSpPr>
            <a:spLocks noGrp="1"/>
          </p:cNvSpPr>
          <p:nvPr>
            <p:ph idx="1"/>
          </p:nvPr>
        </p:nvSpPr>
        <p:spPr>
          <a:xfrm>
            <a:off x="468313" y="1700213"/>
            <a:ext cx="8229600" cy="4389437"/>
          </a:xfrm>
        </p:spPr>
        <p:txBody>
          <a:bodyPr>
            <a:normAutofit lnSpcReduction="10000"/>
          </a:bodyPr>
          <a:lstStyle/>
          <a:p>
            <a:pPr marL="274320" indent="-274320" fontAlgn="auto">
              <a:spcAft>
                <a:spcPts val="0"/>
              </a:spcAft>
              <a:buClr>
                <a:schemeClr val="accent3"/>
              </a:buClr>
              <a:buFont typeface="Wingdings 2"/>
              <a:buChar char=""/>
              <a:defRPr/>
            </a:pPr>
            <a:r>
              <a:rPr lang="es-ES" dirty="0" smtClean="0"/>
              <a:t>Organización de Estados Iberoamericanos el </a:t>
            </a:r>
            <a:r>
              <a:rPr lang="es-ES" b="1" dirty="0" smtClean="0"/>
              <a:t>Desarrollo Rural </a:t>
            </a:r>
            <a:r>
              <a:rPr lang="es-ES" dirty="0" smtClean="0"/>
              <a:t>persigue dar respuesta a tres necesidades básicas para hacer posible un futuro </a:t>
            </a:r>
            <a:r>
              <a:rPr lang="es-ES" b="1" dirty="0" smtClean="0"/>
              <a:t>sostenible</a:t>
            </a:r>
            <a:r>
              <a:rPr lang="es-ES" dirty="0" smtClean="0"/>
              <a:t> de nuestra especie: </a:t>
            </a:r>
          </a:p>
          <a:p>
            <a:pPr marL="640080" lvl="1" indent="-246888" fontAlgn="auto">
              <a:spcAft>
                <a:spcPts val="0"/>
              </a:spcAft>
              <a:buFont typeface="Wingdings 2"/>
              <a:buChar char=""/>
              <a:defRPr/>
            </a:pPr>
            <a:r>
              <a:rPr lang="es-ES" dirty="0" smtClean="0"/>
              <a:t>a) mejorar la </a:t>
            </a:r>
            <a:r>
              <a:rPr lang="es-ES" b="1" dirty="0" smtClean="0"/>
              <a:t>formación y el bienestar </a:t>
            </a:r>
            <a:r>
              <a:rPr lang="es-ES" dirty="0" smtClean="0"/>
              <a:t>de miles de millones de personas que viven en este medio </a:t>
            </a:r>
          </a:p>
          <a:p>
            <a:pPr marL="640080" lvl="1" indent="-246888" fontAlgn="auto">
              <a:spcAft>
                <a:spcPts val="0"/>
              </a:spcAft>
              <a:buFont typeface="Wingdings 2"/>
              <a:buChar char=""/>
              <a:defRPr/>
            </a:pPr>
            <a:r>
              <a:rPr lang="es-ES" dirty="0" smtClean="0"/>
              <a:t>b) lograr una </a:t>
            </a:r>
            <a:r>
              <a:rPr lang="es-ES" b="1" dirty="0" smtClean="0"/>
              <a:t>producción agrícola sostenible </a:t>
            </a:r>
            <a:r>
              <a:rPr lang="es-ES" dirty="0" smtClean="0"/>
              <a:t>para asegurar que todos los seres humanos tengan un acceso a los alimentos que necesitan </a:t>
            </a:r>
          </a:p>
          <a:p>
            <a:pPr marL="640080" lvl="1" indent="-246888" fontAlgn="auto">
              <a:spcAft>
                <a:spcPts val="0"/>
              </a:spcAft>
              <a:buFont typeface="Wingdings 2"/>
              <a:buChar char=""/>
              <a:defRPr/>
            </a:pPr>
            <a:r>
              <a:rPr lang="es-ES" dirty="0" smtClean="0"/>
              <a:t>c) </a:t>
            </a:r>
            <a:r>
              <a:rPr lang="es-ES" b="1" dirty="0" smtClean="0"/>
              <a:t>proteger y conservar la capacidad </a:t>
            </a:r>
            <a:r>
              <a:rPr lang="es-ES" dirty="0" smtClean="0"/>
              <a:t>de la base de recursos naturales para seguir proporcionando servicios de producción, ambientales y culturales. </a:t>
            </a:r>
            <a:endParaRPr lang="es-ES" dirty="0"/>
          </a:p>
        </p:txBody>
      </p:sp>
      <p:sp>
        <p:nvSpPr>
          <p:cNvPr id="4" name="3 Marcador de pie de página"/>
          <p:cNvSpPr>
            <a:spLocks noGrp="1"/>
          </p:cNvSpPr>
          <p:nvPr>
            <p:ph type="ftr" sz="quarter" idx="11"/>
          </p:nvPr>
        </p:nvSpPr>
        <p:spPr>
          <a:xfrm>
            <a:off x="1187450" y="6356350"/>
            <a:ext cx="4832350" cy="365125"/>
          </a:xfrm>
        </p:spPr>
        <p:txBody>
          <a:bodyPr/>
          <a:lstStyle/>
          <a:p>
            <a:pPr>
              <a:defRPr/>
            </a:pPr>
            <a:r>
              <a:rPr lang="es-ES" dirty="0"/>
              <a:t>I Encuentro Desarrollo Rural Sostenible, 14 de febrero de 2013</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Reflexión Intermedia</a:t>
            </a:r>
            <a:endParaRPr lang="es-ES" dirty="0"/>
          </a:p>
        </p:txBody>
      </p:sp>
      <p:sp>
        <p:nvSpPr>
          <p:cNvPr id="3" name="2 Marcador de contenido"/>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s-ES_tradnl" dirty="0" smtClean="0"/>
              <a:t>Ecologistas en Acción (2011) presentaron los resultados obtenidos por Constanza et al., (1997) en relación al valor de los servicios de los ecosistemas mundiales y el capital natural que tomaba valores entre </a:t>
            </a:r>
            <a:r>
              <a:rPr lang="es-ES_tradnl" b="1" u="sng" dirty="0" smtClean="0">
                <a:effectLst>
                  <a:outerShdw blurRad="38100" dist="38100" dir="2700000" algn="tl">
                    <a:srgbClr val="000000">
                      <a:alpha val="43137"/>
                    </a:srgbClr>
                  </a:outerShdw>
                </a:effectLst>
              </a:rPr>
              <a:t>16 y 54 trillones de dólares al año para el valor de la biosfera</a:t>
            </a:r>
            <a:r>
              <a:rPr lang="es-ES_tradnl" dirty="0" smtClean="0"/>
              <a:t>.</a:t>
            </a:r>
          </a:p>
          <a:p>
            <a:pPr marL="640080" lvl="1" indent="-246888" fontAlgn="auto">
              <a:spcAft>
                <a:spcPts val="0"/>
              </a:spcAft>
              <a:buFont typeface="Wingdings 2"/>
              <a:buChar char=""/>
              <a:defRPr/>
            </a:pPr>
            <a:r>
              <a:rPr lang="es-ES_tradnl" dirty="0" smtClean="0"/>
              <a:t>Si se toma como media de este valor 33 trillones de dólares se estaría barajando que este valor </a:t>
            </a:r>
            <a:r>
              <a:rPr lang="es-ES_tradnl" b="1" u="sng" dirty="0" smtClean="0"/>
              <a:t>triplica</a:t>
            </a:r>
            <a:r>
              <a:rPr lang="es-ES_tradnl" u="sng" dirty="0" smtClean="0"/>
              <a:t> el valor del PIB mundial que es de 18 trillones al año</a:t>
            </a:r>
            <a:r>
              <a:rPr lang="es-ES_tradnl" dirty="0" smtClean="0"/>
              <a:t>.</a:t>
            </a: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571500"/>
            <a:ext cx="8229600" cy="1143000"/>
          </a:xfrm>
        </p:spPr>
        <p:txBody>
          <a:bodyPr>
            <a:normAutofit fontScale="90000"/>
          </a:bodyPr>
          <a:lstStyle/>
          <a:p>
            <a:pPr fontAlgn="auto">
              <a:spcAft>
                <a:spcPts val="0"/>
              </a:spcAft>
              <a:defRPr/>
            </a:pPr>
            <a:r>
              <a:rPr lang="es-ES" dirty="0" smtClean="0"/>
              <a:t>Economía Ambiental. </a:t>
            </a:r>
            <a:br>
              <a:rPr lang="es-ES" dirty="0" smtClean="0"/>
            </a:br>
            <a:r>
              <a:rPr lang="es-ES" dirty="0" smtClean="0"/>
              <a:t>Reflexión Intermedia</a:t>
            </a:r>
            <a:endParaRPr lang="es-ES" dirty="0"/>
          </a:p>
        </p:txBody>
      </p:sp>
      <p:sp>
        <p:nvSpPr>
          <p:cNvPr id="279554" name="2 Marcador de contenido"/>
          <p:cNvSpPr>
            <a:spLocks noGrp="1"/>
          </p:cNvSpPr>
          <p:nvPr>
            <p:ph idx="1"/>
          </p:nvPr>
        </p:nvSpPr>
        <p:spPr/>
        <p:txBody>
          <a:bodyPr/>
          <a:lstStyle/>
          <a:p>
            <a:r>
              <a:rPr lang="es-ES_tradnl" smtClean="0"/>
              <a:t>Informe Stern evalúa que el </a:t>
            </a:r>
            <a:r>
              <a:rPr lang="es-ES_tradnl" b="1" smtClean="0"/>
              <a:t>impacto sobre la economía del cambio climático y el calentamiento global</a:t>
            </a:r>
            <a:r>
              <a:rPr lang="es-ES_tradnl" smtClean="0"/>
              <a:t> llevará a efectuar actuaciones con el fin de mitigar sus efectos por valor del </a:t>
            </a:r>
            <a:r>
              <a:rPr lang="es-ES_tradnl" b="1" smtClean="0"/>
              <a:t>1% del PIB mundial</a:t>
            </a:r>
            <a:r>
              <a:rPr lang="es-ES_tradnl" smtClean="0"/>
              <a:t>, si no se quiere alcanzar una </a:t>
            </a:r>
            <a:r>
              <a:rPr lang="es-ES_tradnl" b="1" smtClean="0"/>
              <a:t>recesión del 20% del PIB </a:t>
            </a:r>
            <a:r>
              <a:rPr lang="es-ES_tradnl" smtClean="0"/>
              <a:t>debido a este importante problema ambiental.</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Reflexión Intermedia</a:t>
            </a:r>
            <a:endParaRPr lang="es-ES" dirty="0"/>
          </a:p>
        </p:txBody>
      </p:sp>
      <p:sp>
        <p:nvSpPr>
          <p:cNvPr id="281602" name="2 Marcador de contenido"/>
          <p:cNvSpPr>
            <a:spLocks noGrp="1"/>
          </p:cNvSpPr>
          <p:nvPr>
            <p:ph idx="1"/>
          </p:nvPr>
        </p:nvSpPr>
        <p:spPr/>
        <p:txBody>
          <a:bodyPr/>
          <a:lstStyle/>
          <a:p>
            <a:r>
              <a:rPr lang="es-ES_tradnl" smtClean="0"/>
              <a:t>Sería deseable que se convirtiera en una </a:t>
            </a:r>
            <a:r>
              <a:rPr lang="es-ES_tradnl" b="1" smtClean="0"/>
              <a:t>herramienta </a:t>
            </a:r>
            <a:r>
              <a:rPr lang="es-ES_tradnl" smtClean="0"/>
              <a:t>esencial para el impulso y consecución de un </a:t>
            </a:r>
            <a:r>
              <a:rPr lang="es-ES_tradnl" b="1" smtClean="0"/>
              <a:t>crecimiento económico y agrario sostenible </a:t>
            </a:r>
            <a:r>
              <a:rPr lang="es-ES_tradnl" smtClean="0"/>
              <a:t>(Herruzo, 2002). </a:t>
            </a:r>
            <a:endParaRPr lang="es-ES" smtClean="0"/>
          </a:p>
        </p:txBody>
      </p:sp>
      <p:sp>
        <p:nvSpPr>
          <p:cNvPr id="4" name="3 Marcador de pie de página"/>
          <p:cNvSpPr>
            <a:spLocks noGrp="1"/>
          </p:cNvSpPr>
          <p:nvPr>
            <p:ph type="ftr" sz="quarter" idx="11"/>
          </p:nvPr>
        </p:nvSpPr>
        <p:spPr>
          <a:xfrm>
            <a:off x="395288" y="6237288"/>
            <a:ext cx="4321175" cy="365125"/>
          </a:xfrm>
        </p:spPr>
        <p:txBody>
          <a:bodyPr/>
          <a:lstStyle/>
          <a:p>
            <a:pPr>
              <a:defRPr/>
            </a:pPr>
            <a:r>
              <a:rPr lang="es-ES" dirty="0"/>
              <a:t>I Encuentro Desarrollo Rural Sostenible, 14 de febrero de 2013</a:t>
            </a:r>
            <a:endParaRPr lang="es-ES" dirty="0"/>
          </a:p>
        </p:txBody>
      </p:sp>
      <p:pic>
        <p:nvPicPr>
          <p:cNvPr id="281604" name="Picture 2" descr="C:\Documents and Settings\usuario\Escritorio\imagenes_medioambiente\mundo.jpg"/>
          <p:cNvPicPr>
            <a:picLocks noChangeAspect="1" noChangeArrowheads="1"/>
          </p:cNvPicPr>
          <p:nvPr/>
        </p:nvPicPr>
        <p:blipFill>
          <a:blip r:embed="rId3"/>
          <a:srcRect/>
          <a:stretch>
            <a:fillRect/>
          </a:stretch>
        </p:blipFill>
        <p:spPr bwMode="auto">
          <a:xfrm>
            <a:off x="5076825" y="3429000"/>
            <a:ext cx="4067175" cy="3429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Técnicas de Valoración</a:t>
            </a:r>
            <a:endParaRPr lang="es-ES" dirty="0"/>
          </a:p>
        </p:txBody>
      </p:sp>
      <p:sp>
        <p:nvSpPr>
          <p:cNvPr id="4" name="3 Marcador de pie de página"/>
          <p:cNvSpPr>
            <a:spLocks noGrp="1"/>
          </p:cNvSpPr>
          <p:nvPr>
            <p:ph type="ftr" sz="quarter" idx="11"/>
          </p:nvPr>
        </p:nvSpPr>
        <p:spPr>
          <a:xfrm>
            <a:off x="1285875" y="6356350"/>
            <a:ext cx="5643563" cy="365125"/>
          </a:xfrm>
        </p:spPr>
        <p:txBody>
          <a:bodyPr/>
          <a:lstStyle/>
          <a:p>
            <a:pPr>
              <a:defRPr/>
            </a:pPr>
            <a:r>
              <a:rPr lang="es-ES" dirty="0"/>
              <a:t>I Encuentro Desarrollo Rural Sostenible, 14 de febrero de 2013</a:t>
            </a:r>
            <a:endParaRPr lang="es-ES" dirty="0"/>
          </a:p>
        </p:txBody>
      </p:sp>
      <p:pic>
        <p:nvPicPr>
          <p:cNvPr id="283651" name="4 Marcador de contenido"/>
          <p:cNvPicPr>
            <a:picLocks noGrp="1"/>
          </p:cNvPicPr>
          <p:nvPr>
            <p:ph idx="1"/>
          </p:nvPr>
        </p:nvPicPr>
        <p:blipFill>
          <a:blip r:embed="rId3"/>
          <a:srcRect/>
          <a:stretch>
            <a:fillRect/>
          </a:stretch>
        </p:blipFill>
        <p:spPr>
          <a:xfrm>
            <a:off x="323850" y="1857375"/>
            <a:ext cx="8820150" cy="4000500"/>
          </a:xfrm>
        </p:spPr>
      </p:pic>
      <p:sp>
        <p:nvSpPr>
          <p:cNvPr id="283652" name="6 Rectángulo"/>
          <p:cNvSpPr>
            <a:spLocks noChangeArrowheads="1"/>
          </p:cNvSpPr>
          <p:nvPr/>
        </p:nvSpPr>
        <p:spPr bwMode="auto">
          <a:xfrm>
            <a:off x="1214438" y="5857875"/>
            <a:ext cx="4545012" cy="369888"/>
          </a:xfrm>
          <a:prstGeom prst="rect">
            <a:avLst/>
          </a:prstGeom>
          <a:noFill/>
          <a:ln w="9525">
            <a:noFill/>
            <a:miter lim="800000"/>
            <a:headEnd/>
            <a:tailEnd/>
          </a:ln>
        </p:spPr>
        <p:txBody>
          <a:bodyPr wrap="none">
            <a:spAutoFit/>
          </a:bodyPr>
          <a:lstStyle/>
          <a:p>
            <a:r>
              <a:rPr lang="es-ES_tradnl">
                <a:latin typeface="Constantia" pitchFamily="18" charset="0"/>
              </a:rPr>
              <a:t>Dixon y Sherman (1991) en Tomasini (2000)</a:t>
            </a:r>
            <a:endParaRPr lang="es-ES">
              <a:latin typeface="Constant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Técnicas de Valoración</a:t>
            </a:r>
            <a:endParaRPr lang="es-ES" dirty="0"/>
          </a:p>
        </p:txBody>
      </p:sp>
      <p:sp>
        <p:nvSpPr>
          <p:cNvPr id="3" name="2 Marcador de contenido"/>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s-ES" dirty="0" smtClean="0"/>
              <a:t>Los cambios en el medio ambiente que se pueden medir en la </a:t>
            </a:r>
            <a:r>
              <a:rPr lang="es-ES" b="1" dirty="0" smtClean="0"/>
              <a:t>función de producción </a:t>
            </a:r>
            <a:r>
              <a:rPr lang="es-ES" dirty="0" smtClean="0"/>
              <a:t>se medirán con técnicas diferentes a los que afectan a un cambio en la </a:t>
            </a:r>
            <a:r>
              <a:rPr lang="es-ES" b="1" dirty="0" smtClean="0"/>
              <a:t>calidad ambiental </a:t>
            </a:r>
            <a:r>
              <a:rPr lang="es-ES" dirty="0" smtClean="0"/>
              <a:t>difícilmente mensurable. </a:t>
            </a:r>
          </a:p>
          <a:p>
            <a:pPr marL="640080" lvl="1" indent="-246888" fontAlgn="auto">
              <a:spcAft>
                <a:spcPts val="0"/>
              </a:spcAft>
              <a:buFont typeface="Wingdings 2"/>
              <a:buChar char=""/>
              <a:defRPr/>
            </a:pPr>
            <a:r>
              <a:rPr lang="es-ES" dirty="0" smtClean="0"/>
              <a:t>En la producción por ejemplo la </a:t>
            </a:r>
            <a:r>
              <a:rPr lang="es-ES" b="1" dirty="0" smtClean="0"/>
              <a:t>pérdida de suelos por erosión </a:t>
            </a:r>
            <a:r>
              <a:rPr lang="es-ES" dirty="0" smtClean="0"/>
              <a:t>impacta en la pérdida de productos agrícolas y/o ganaderos, ó viceversa, el impacto positivo de un proyecto </a:t>
            </a:r>
            <a:r>
              <a:rPr lang="es-ES" b="1" dirty="0" smtClean="0"/>
              <a:t>conservacionista</a:t>
            </a:r>
            <a:r>
              <a:rPr lang="es-ES" dirty="0" smtClean="0"/>
              <a:t>, se manifiesta en el incremento ó sostenibilidad de los </a:t>
            </a:r>
            <a:r>
              <a:rPr lang="es-ES" b="1" dirty="0" smtClean="0"/>
              <a:t>rendimientos</a:t>
            </a:r>
            <a:r>
              <a:rPr lang="es-ES" dirty="0" smtClean="0"/>
              <a:t>.</a:t>
            </a:r>
          </a:p>
          <a:p>
            <a:pPr lvl="2" indent="-246888" fontAlgn="auto">
              <a:spcAft>
                <a:spcPts val="0"/>
              </a:spcAft>
              <a:buFont typeface="Wingdings 2"/>
              <a:buChar char=""/>
              <a:defRPr/>
            </a:pPr>
            <a:r>
              <a:rPr lang="es-ES" dirty="0" err="1" smtClean="0"/>
              <a:t>Herruzo</a:t>
            </a:r>
            <a:r>
              <a:rPr lang="es-ES" dirty="0" smtClean="0"/>
              <a:t> (2002) indicando que </a:t>
            </a:r>
            <a:r>
              <a:rPr lang="es-ES" b="1" dirty="0" smtClean="0"/>
              <a:t>la calidad del suelo agrícola </a:t>
            </a:r>
            <a:r>
              <a:rPr lang="es-ES" dirty="0" smtClean="0"/>
              <a:t>es un </a:t>
            </a:r>
            <a:r>
              <a:rPr lang="es-ES" b="1" dirty="0" smtClean="0"/>
              <a:t>insumo de sustitución de los fertilizantes </a:t>
            </a:r>
            <a:r>
              <a:rPr lang="es-ES" dirty="0" smtClean="0"/>
              <a:t>en la función de producción del maíz. Se valoraría el impacto de la calidad de este recurso ambiental, midiendo el impacto sobre nivel de producción y precios del maíz. </a:t>
            </a:r>
          </a:p>
          <a:p>
            <a:pPr lvl="2" indent="-246888" fontAlgn="auto">
              <a:spcAft>
                <a:spcPts val="0"/>
              </a:spcAft>
              <a:buFont typeface="Wingdings 2"/>
              <a:buNone/>
              <a:defRPr/>
            </a:pP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Técnicas de Valoración</a:t>
            </a:r>
            <a:endParaRPr lang="es-ES" dirty="0"/>
          </a:p>
        </p:txBody>
      </p:sp>
      <p:sp>
        <p:nvSpPr>
          <p:cNvPr id="287746" name="2 Marcador de contenido"/>
          <p:cNvSpPr>
            <a:spLocks noGrp="1"/>
          </p:cNvSpPr>
          <p:nvPr>
            <p:ph idx="1"/>
          </p:nvPr>
        </p:nvSpPr>
        <p:spPr/>
        <p:txBody>
          <a:bodyPr/>
          <a:lstStyle/>
          <a:p>
            <a:pPr lvl="1"/>
            <a:r>
              <a:rPr lang="es-ES" smtClean="0"/>
              <a:t>Álvarez et al., (1994) midieron las pérdidas económicas de </a:t>
            </a:r>
            <a:r>
              <a:rPr lang="es-ES" b="1" smtClean="0"/>
              <a:t>laboreo tradicional </a:t>
            </a:r>
            <a:r>
              <a:rPr lang="es-ES" smtClean="0"/>
              <a:t>frente a </a:t>
            </a:r>
            <a:r>
              <a:rPr lang="es-ES" b="1" smtClean="0"/>
              <a:t>laboreo de conservación</a:t>
            </a:r>
            <a:r>
              <a:rPr lang="es-ES" smtClean="0"/>
              <a:t> en una rotación de trigo-girasol de secano en el sur de España. </a:t>
            </a:r>
          </a:p>
          <a:p>
            <a:pPr lvl="1"/>
            <a:r>
              <a:rPr lang="es-ES" smtClean="0"/>
              <a:t>Otros impactos ambientales pueden ser medidos mediante los </a:t>
            </a:r>
            <a:r>
              <a:rPr lang="es-ES" b="1" smtClean="0"/>
              <a:t>costes</a:t>
            </a:r>
            <a:r>
              <a:rPr lang="es-ES" smtClean="0"/>
              <a:t> que generan, por ejemplo el efecto de la calidad del aire o del agua sobre la salud humana.</a:t>
            </a:r>
          </a:p>
          <a:p>
            <a:pPr lvl="2"/>
            <a:r>
              <a:rPr lang="es-ES" smtClean="0"/>
              <a:t>El conocimiento de estos costes puede ser muy útil de cara a la </a:t>
            </a:r>
            <a:r>
              <a:rPr lang="es-ES" b="1" smtClean="0"/>
              <a:t>prevención del impacto</a:t>
            </a:r>
            <a:r>
              <a:rPr lang="es-ES" smtClean="0"/>
              <a:t>. </a:t>
            </a:r>
          </a:p>
          <a:p>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87748" name="Picture 2" descr="C:\Documents and Settings\usuario\Escritorio\imagenes_medioambiente\molinos.jpg"/>
          <p:cNvPicPr>
            <a:picLocks noChangeAspect="1" noChangeArrowheads="1"/>
          </p:cNvPicPr>
          <p:nvPr/>
        </p:nvPicPr>
        <p:blipFill>
          <a:blip r:embed="rId3"/>
          <a:srcRect/>
          <a:stretch>
            <a:fillRect/>
          </a:stretch>
        </p:blipFill>
        <p:spPr bwMode="auto">
          <a:xfrm>
            <a:off x="6743700" y="4953000"/>
            <a:ext cx="2400300" cy="1905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Técnicas de Valoración</a:t>
            </a:r>
            <a:endParaRPr lang="es-ES" dirty="0"/>
          </a:p>
        </p:txBody>
      </p:sp>
      <p:sp>
        <p:nvSpPr>
          <p:cNvPr id="289794" name="2 Marcador de contenido"/>
          <p:cNvSpPr>
            <a:spLocks noGrp="1"/>
          </p:cNvSpPr>
          <p:nvPr>
            <p:ph idx="1"/>
          </p:nvPr>
        </p:nvSpPr>
        <p:spPr/>
        <p:txBody>
          <a:bodyPr/>
          <a:lstStyle/>
          <a:p>
            <a:r>
              <a:rPr lang="es-ES" smtClean="0"/>
              <a:t>El </a:t>
            </a:r>
            <a:r>
              <a:rPr lang="es-ES" b="1" smtClean="0"/>
              <a:t>coste de oportunidad </a:t>
            </a:r>
            <a:r>
              <a:rPr lang="es-ES" smtClean="0"/>
              <a:t>que consiste en valorar las oportunidades económicas pérdidas por proteger un recurso particular y </a:t>
            </a:r>
            <a:r>
              <a:rPr lang="es-ES" b="1" smtClean="0"/>
              <a:t>abandonar</a:t>
            </a:r>
            <a:r>
              <a:rPr lang="es-ES" smtClean="0"/>
              <a:t> sus opciones de utilización. </a:t>
            </a:r>
          </a:p>
          <a:p>
            <a:endParaRPr lang="es-ES" smtClean="0"/>
          </a:p>
          <a:p>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Economía Ambiental. </a:t>
            </a:r>
            <a:br>
              <a:rPr lang="es-ES" dirty="0" smtClean="0"/>
            </a:br>
            <a:r>
              <a:rPr lang="es-ES" dirty="0" smtClean="0"/>
              <a:t>Técnicas de Valoración</a:t>
            </a:r>
            <a:endParaRPr lang="es-ES" dirty="0"/>
          </a:p>
        </p:txBody>
      </p:sp>
      <p:sp>
        <p:nvSpPr>
          <p:cNvPr id="291842" name="2 Marcador de contenido"/>
          <p:cNvSpPr>
            <a:spLocks noGrp="1"/>
          </p:cNvSpPr>
          <p:nvPr>
            <p:ph idx="1"/>
          </p:nvPr>
        </p:nvSpPr>
        <p:spPr/>
        <p:txBody>
          <a:bodyPr/>
          <a:lstStyle/>
          <a:p>
            <a:r>
              <a:rPr lang="es-ES" smtClean="0"/>
              <a:t>El valor de un bien o servicio ambiental </a:t>
            </a:r>
            <a:r>
              <a:rPr lang="es-ES" b="1" smtClean="0"/>
              <a:t>no se refleja en los precios de mercado</a:t>
            </a:r>
            <a:r>
              <a:rPr lang="es-ES" smtClean="0"/>
              <a:t>. Esta situación se manifiesta en todas las </a:t>
            </a:r>
            <a:r>
              <a:rPr lang="es-ES" b="1" smtClean="0"/>
              <a:t>funciones ambientales</a:t>
            </a:r>
            <a:r>
              <a:rPr lang="es-ES" smtClean="0"/>
              <a:t>, la mayoría de las </a:t>
            </a:r>
            <a:r>
              <a:rPr lang="es-ES" b="1" smtClean="0"/>
              <a:t>actividades recreativas</a:t>
            </a:r>
            <a:r>
              <a:rPr lang="es-ES" smtClean="0"/>
              <a:t>, la preservación de </a:t>
            </a:r>
            <a:r>
              <a:rPr lang="es-ES" b="1" smtClean="0"/>
              <a:t>biodiversidad</a:t>
            </a:r>
            <a:r>
              <a:rPr lang="es-ES" smtClean="0"/>
              <a:t>, así como todos los valores de </a:t>
            </a:r>
            <a:r>
              <a:rPr lang="es-ES" b="1" smtClean="0"/>
              <a:t>no uso.</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714375"/>
            <a:ext cx="8229600" cy="1143000"/>
          </a:xfrm>
        </p:spPr>
        <p:txBody>
          <a:bodyPr>
            <a:normAutofit fontScale="90000"/>
          </a:bodyPr>
          <a:lstStyle/>
          <a:p>
            <a:pPr fontAlgn="auto">
              <a:spcAft>
                <a:spcPts val="0"/>
              </a:spcAft>
              <a:defRPr/>
            </a:pPr>
            <a:r>
              <a:rPr lang="es-ES" dirty="0" smtClean="0"/>
              <a:t>Economía Ambiental. </a:t>
            </a:r>
            <a:br>
              <a:rPr lang="es-ES" dirty="0" smtClean="0"/>
            </a:br>
            <a:r>
              <a:rPr lang="es-ES" dirty="0" smtClean="0"/>
              <a:t>Técnicas de Valoración</a:t>
            </a:r>
            <a:endParaRPr lang="es-ES" dirty="0"/>
          </a:p>
        </p:txBody>
      </p:sp>
      <p:sp>
        <p:nvSpPr>
          <p:cNvPr id="293890" name="2 Marcador de contenido"/>
          <p:cNvSpPr>
            <a:spLocks noGrp="1"/>
          </p:cNvSpPr>
          <p:nvPr>
            <p:ph idx="1"/>
          </p:nvPr>
        </p:nvSpPr>
        <p:spPr/>
        <p:txBody>
          <a:bodyPr/>
          <a:lstStyle/>
          <a:p>
            <a:r>
              <a:rPr lang="es-ES" smtClean="0"/>
              <a:t>Métodos de </a:t>
            </a:r>
            <a:r>
              <a:rPr lang="es-ES" b="1" smtClean="0"/>
              <a:t>preferencias reveladas o indirectas</a:t>
            </a:r>
          </a:p>
          <a:p>
            <a:pPr lvl="1"/>
            <a:r>
              <a:rPr lang="es-ES" smtClean="0"/>
              <a:t>Método del </a:t>
            </a:r>
            <a:r>
              <a:rPr lang="es-ES" b="1" smtClean="0"/>
              <a:t>coste del viaje</a:t>
            </a:r>
          </a:p>
          <a:p>
            <a:pPr lvl="1"/>
            <a:r>
              <a:rPr lang="es-ES" smtClean="0"/>
              <a:t>Método de los </a:t>
            </a:r>
            <a:r>
              <a:rPr lang="es-ES" b="1" smtClean="0"/>
              <a:t>precios hedónicos</a:t>
            </a:r>
          </a:p>
          <a:p>
            <a:r>
              <a:rPr lang="es-ES" smtClean="0"/>
              <a:t>Métodos de </a:t>
            </a:r>
            <a:r>
              <a:rPr lang="es-ES" b="1" smtClean="0"/>
              <a:t>preferencias declaradas o direct</a:t>
            </a:r>
            <a:r>
              <a:rPr lang="es-ES" smtClean="0"/>
              <a:t>as</a:t>
            </a:r>
          </a:p>
          <a:p>
            <a:pPr lvl="1"/>
            <a:r>
              <a:rPr lang="es-ES" smtClean="0"/>
              <a:t>Método de </a:t>
            </a:r>
            <a:r>
              <a:rPr lang="es-ES" b="1" smtClean="0"/>
              <a:t>valoración contingente</a:t>
            </a:r>
          </a:p>
          <a:p>
            <a:pPr lvl="1"/>
            <a:r>
              <a:rPr lang="es-ES" smtClean="0"/>
              <a:t>Método de </a:t>
            </a:r>
            <a:r>
              <a:rPr lang="es-ES" b="1" smtClean="0"/>
              <a:t>experimentos de elección</a:t>
            </a:r>
          </a:p>
        </p:txBody>
      </p:sp>
      <p:sp>
        <p:nvSpPr>
          <p:cNvPr id="4" name="3 Marcador de pie de página"/>
          <p:cNvSpPr>
            <a:spLocks noGrp="1"/>
          </p:cNvSpPr>
          <p:nvPr>
            <p:ph type="ftr" sz="quarter" idx="11"/>
          </p:nvPr>
        </p:nvSpPr>
        <p:spPr>
          <a:xfrm>
            <a:off x="1116013" y="6356350"/>
            <a:ext cx="4903787" cy="365125"/>
          </a:xfrm>
        </p:spPr>
        <p:txBody>
          <a:bodyPr/>
          <a:lstStyle/>
          <a:p>
            <a:pPr>
              <a:defRPr/>
            </a:pPr>
            <a:r>
              <a:rPr lang="es-ES" dirty="0"/>
              <a:t>I Encuentro Desarrollo Rural Sostenible, 14 de febrero de 2013</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Técnicas de Valoración</a:t>
            </a:r>
            <a:br>
              <a:rPr lang="es-ES" dirty="0" smtClean="0"/>
            </a:br>
            <a:r>
              <a:rPr lang="es-ES" sz="3100" b="1" dirty="0" smtClean="0"/>
              <a:t>MÉTODOS INDIRECTOS. PREFERENCIAS REVELADAS</a:t>
            </a:r>
            <a:endParaRPr lang="es-ES" sz="3100" b="1" dirty="0"/>
          </a:p>
        </p:txBody>
      </p:sp>
      <p:sp>
        <p:nvSpPr>
          <p:cNvPr id="295938" name="2 Marcador de contenido"/>
          <p:cNvSpPr>
            <a:spLocks noGrp="1"/>
          </p:cNvSpPr>
          <p:nvPr>
            <p:ph idx="1"/>
          </p:nvPr>
        </p:nvSpPr>
        <p:spPr/>
        <p:txBody>
          <a:bodyPr/>
          <a:lstStyle/>
          <a:p>
            <a:r>
              <a:rPr lang="es-ES" smtClean="0"/>
              <a:t>El </a:t>
            </a:r>
            <a:r>
              <a:rPr lang="es-ES" b="1" smtClean="0"/>
              <a:t>método del coste del viaje </a:t>
            </a:r>
            <a:r>
              <a:rPr lang="es-ES" smtClean="0"/>
              <a:t>es una técnica que intenta deducir valor a partir del </a:t>
            </a:r>
            <a:r>
              <a:rPr lang="es-ES" b="1" smtClean="0"/>
              <a:t>comportamiento observado de los visitantes de un lugar</a:t>
            </a:r>
            <a:r>
              <a:rPr lang="es-ES" smtClean="0"/>
              <a:t>, a través del </a:t>
            </a:r>
            <a:r>
              <a:rPr lang="es-ES" b="1" smtClean="0"/>
              <a:t>gasto total </a:t>
            </a:r>
            <a:r>
              <a:rPr lang="es-ES" smtClean="0"/>
              <a:t>efectuado para la visita (dinero y tiempo asignado a la visita) y de esa manera derivar una curva de demanda por los servicios ofrecidos por dicho recurso. </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1 Título"/>
          <p:cNvSpPr>
            <a:spLocks noGrp="1"/>
          </p:cNvSpPr>
          <p:nvPr>
            <p:ph type="title"/>
          </p:nvPr>
        </p:nvSpPr>
        <p:spPr>
          <a:xfrm>
            <a:off x="468313" y="836613"/>
            <a:ext cx="8229600" cy="1143000"/>
          </a:xfrm>
        </p:spPr>
        <p:txBody>
          <a:bodyPr/>
          <a:lstStyle/>
          <a:p>
            <a:r>
              <a:rPr lang="es-ES" smtClean="0"/>
              <a:t>Introducción</a:t>
            </a:r>
          </a:p>
        </p:txBody>
      </p:sp>
      <p:sp>
        <p:nvSpPr>
          <p:cNvPr id="224258" name="2 Marcador de contenido"/>
          <p:cNvSpPr>
            <a:spLocks noGrp="1"/>
          </p:cNvSpPr>
          <p:nvPr>
            <p:ph idx="1"/>
          </p:nvPr>
        </p:nvSpPr>
        <p:spPr>
          <a:xfrm>
            <a:off x="539750" y="2468563"/>
            <a:ext cx="8229600" cy="4389437"/>
          </a:xfrm>
        </p:spPr>
        <p:txBody>
          <a:bodyPr/>
          <a:lstStyle/>
          <a:p>
            <a:r>
              <a:rPr lang="es-ES" smtClean="0"/>
              <a:t>Dilema no resuelto entre la búsqueda del </a:t>
            </a:r>
            <a:r>
              <a:rPr lang="es-ES" b="1" smtClean="0"/>
              <a:t>crecimiento económico y de la protección ambiental</a:t>
            </a:r>
            <a:r>
              <a:rPr lang="es-ES" smtClean="0"/>
              <a:t>, que se ha integrado en base al concepto de </a:t>
            </a:r>
            <a:r>
              <a:rPr lang="es-ES" b="1" smtClean="0"/>
              <a:t>desarrollo sostenible</a:t>
            </a:r>
            <a:r>
              <a:rPr lang="es-ES" smtClean="0"/>
              <a:t> (De Alba y Reyes, 2000). </a:t>
            </a:r>
          </a:p>
          <a:p>
            <a:r>
              <a:rPr lang="es-ES" smtClean="0"/>
              <a:t>Creciente </a:t>
            </a:r>
            <a:r>
              <a:rPr lang="es-ES" b="1" smtClean="0"/>
              <a:t>preocupación social por el medio ambiente</a:t>
            </a:r>
            <a:r>
              <a:rPr lang="es-ES" smtClean="0"/>
              <a:t>, por regular las relaciones entre </a:t>
            </a:r>
            <a:r>
              <a:rPr lang="es-ES" b="1" smtClean="0"/>
              <a:t>procesos económicos y ecológicos</a:t>
            </a:r>
            <a:r>
              <a:rPr lang="es-ES" smtClean="0"/>
              <a:t> sobre la base de la </a:t>
            </a:r>
            <a:r>
              <a:rPr lang="es-ES" b="1" smtClean="0"/>
              <a:t>cooperación </a:t>
            </a:r>
          </a:p>
          <a:p>
            <a:r>
              <a:rPr lang="es-ES" smtClean="0"/>
              <a:t>Un problema de alcance </a:t>
            </a:r>
            <a:r>
              <a:rPr lang="es-ES" b="1" smtClean="0"/>
              <a:t>global e intergeneracional</a:t>
            </a:r>
            <a:r>
              <a:rPr lang="es-ES" smtClean="0"/>
              <a:t>. </a:t>
            </a:r>
          </a:p>
          <a:p>
            <a:endParaRPr lang="es-ES" b="1" smtClean="0"/>
          </a:p>
        </p:txBody>
      </p:sp>
      <p:sp>
        <p:nvSpPr>
          <p:cNvPr id="4" name="3 Marcador de pie de página"/>
          <p:cNvSpPr>
            <a:spLocks noGrp="1"/>
          </p:cNvSpPr>
          <p:nvPr>
            <p:ph type="ftr" sz="quarter" idx="11"/>
          </p:nvPr>
        </p:nvSpPr>
        <p:spPr>
          <a:xfrm>
            <a:off x="1258888" y="6356350"/>
            <a:ext cx="4760912" cy="365125"/>
          </a:xfrm>
        </p:spPr>
        <p:txBody>
          <a:bodyPr/>
          <a:lstStyle/>
          <a:p>
            <a:pPr>
              <a:defRPr/>
            </a:pPr>
            <a:r>
              <a:rPr lang="es-ES" dirty="0"/>
              <a:t>I Encuentro Desarrollo Rural Sostenible, 14 de febrero de 2013</a:t>
            </a:r>
            <a:endParaRPr lang="es-ES" dirty="0"/>
          </a:p>
        </p:txBody>
      </p:sp>
      <p:pic>
        <p:nvPicPr>
          <p:cNvPr id="224260" name="Picture 2"/>
          <p:cNvPicPr>
            <a:picLocks noChangeAspect="1" noChangeArrowheads="1"/>
          </p:cNvPicPr>
          <p:nvPr/>
        </p:nvPicPr>
        <p:blipFill>
          <a:blip r:embed="rId3"/>
          <a:srcRect/>
          <a:stretch>
            <a:fillRect/>
          </a:stretch>
        </p:blipFill>
        <p:spPr bwMode="auto">
          <a:xfrm>
            <a:off x="4211638" y="0"/>
            <a:ext cx="4932362" cy="22383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1 Título"/>
          <p:cNvSpPr>
            <a:spLocks noGrp="1"/>
          </p:cNvSpPr>
          <p:nvPr>
            <p:ph type="title"/>
          </p:nvPr>
        </p:nvSpPr>
        <p:spPr>
          <a:xfrm>
            <a:off x="357188" y="704850"/>
            <a:ext cx="8329612" cy="1143000"/>
          </a:xfrm>
        </p:spPr>
        <p:txBody>
          <a:bodyPr/>
          <a:lstStyle/>
          <a:p>
            <a:r>
              <a:rPr lang="es-ES" sz="3200" smtClean="0"/>
              <a:t>Técnicas de Valoración</a:t>
            </a:r>
            <a:br>
              <a:rPr lang="es-ES" sz="3200" smtClean="0"/>
            </a:br>
            <a:r>
              <a:rPr lang="es-ES" sz="2800" b="1" smtClean="0"/>
              <a:t>MÉTODOS INDIRECTOS. PREFERENCIAS REVELADAS</a:t>
            </a:r>
            <a:endParaRPr lang="es-ES" sz="2800" smtClean="0"/>
          </a:p>
        </p:txBody>
      </p:sp>
      <p:sp>
        <p:nvSpPr>
          <p:cNvPr id="297986" name="2 Marcador de contenido"/>
          <p:cNvSpPr>
            <a:spLocks noGrp="1"/>
          </p:cNvSpPr>
          <p:nvPr>
            <p:ph idx="1"/>
          </p:nvPr>
        </p:nvSpPr>
        <p:spPr/>
        <p:txBody>
          <a:bodyPr/>
          <a:lstStyle/>
          <a:p>
            <a:r>
              <a:rPr lang="es-ES" smtClean="0"/>
              <a:t>Determinará la disposición a pagar por ejemplo en concepto de </a:t>
            </a:r>
            <a:r>
              <a:rPr lang="es-ES" b="1" smtClean="0"/>
              <a:t>turismo ecológico </a:t>
            </a:r>
            <a:r>
              <a:rPr lang="es-ES" smtClean="0"/>
              <a:t>o puede calcular cuál es el precio de entrada más adecuado para efectuar </a:t>
            </a:r>
            <a:r>
              <a:rPr lang="es-ES" b="1" smtClean="0"/>
              <a:t>visitas a un espacio</a:t>
            </a:r>
            <a:r>
              <a:rPr lang="es-ES" smtClean="0"/>
              <a:t>. Es relevante dicha valoración ya que ha crecido la importancia de las actividades recreativas en la naturaleza en el medio rural, y su valor es </a:t>
            </a:r>
            <a:r>
              <a:rPr lang="es-ES" b="1" smtClean="0"/>
              <a:t>difícil </a:t>
            </a:r>
            <a:r>
              <a:rPr lang="es-ES" smtClean="0"/>
              <a:t>de medir.</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1 Título"/>
          <p:cNvSpPr>
            <a:spLocks noGrp="1"/>
          </p:cNvSpPr>
          <p:nvPr>
            <p:ph type="title"/>
          </p:nvPr>
        </p:nvSpPr>
        <p:spPr/>
        <p:txBody>
          <a:bodyPr/>
          <a:lstStyle/>
          <a:p>
            <a:r>
              <a:rPr lang="es-ES" sz="2400" smtClean="0"/>
              <a:t>Técnicas de Valoración</a:t>
            </a:r>
            <a:br>
              <a:rPr lang="es-ES" sz="2400" smtClean="0"/>
            </a:br>
            <a:r>
              <a:rPr lang="es-ES" sz="2400" b="1" smtClean="0"/>
              <a:t>MÉTODOS INDIRECTOS. PREFERENCIAS REVELADAS</a:t>
            </a:r>
            <a:endParaRPr lang="es-ES" sz="2400" smtClean="0"/>
          </a:p>
        </p:txBody>
      </p:sp>
      <p:sp>
        <p:nvSpPr>
          <p:cNvPr id="300034" name="2 Marcador de contenido"/>
          <p:cNvSpPr>
            <a:spLocks noGrp="1"/>
          </p:cNvSpPr>
          <p:nvPr>
            <p:ph idx="1"/>
          </p:nvPr>
        </p:nvSpPr>
        <p:spPr/>
        <p:txBody>
          <a:bodyPr/>
          <a:lstStyle/>
          <a:p>
            <a:r>
              <a:rPr lang="es-ES" smtClean="0"/>
              <a:t>El </a:t>
            </a:r>
            <a:r>
              <a:rPr lang="es-ES" b="1" smtClean="0"/>
              <a:t>coste de viaje zonal </a:t>
            </a:r>
            <a:r>
              <a:rPr lang="es-ES" smtClean="0"/>
              <a:t>se divide en bien en zonas y se estima mediante preguntas directas a los visitantes una media de coste por zona que posteriormente será agregada para obtener el valor total.</a:t>
            </a:r>
          </a:p>
          <a:p>
            <a:r>
              <a:rPr lang="es-ES" smtClean="0"/>
              <a:t>El </a:t>
            </a:r>
            <a:r>
              <a:rPr lang="es-ES" b="1" smtClean="0"/>
              <a:t>coste de viaje individual </a:t>
            </a:r>
            <a:r>
              <a:rPr lang="es-ES" smtClean="0"/>
              <a:t>se determina para cada visitante el coste total de la visita al bien y la posible influencia de sus características socioe</a:t>
            </a:r>
          </a:p>
          <a:p>
            <a:pPr>
              <a:buFont typeface="Wingdings 2" pitchFamily="18" charset="2"/>
              <a:buNone/>
            </a:pPr>
            <a:r>
              <a:rPr lang="es-ES" smtClean="0"/>
              <a:t>(Azqueta y Pérez, 1997; Riera, 2000, Prada et al., 2001….)</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2800" dirty="0" smtClean="0"/>
              <a:t>Técnicas de Valoración</a:t>
            </a:r>
            <a:br>
              <a:rPr lang="es-ES" sz="2800" dirty="0" smtClean="0"/>
            </a:br>
            <a:r>
              <a:rPr lang="es-ES" sz="2800" b="1" dirty="0" smtClean="0"/>
              <a:t>MÉTODOS INDIRECTOS. PREFERENCIAS REVELADAS</a:t>
            </a:r>
            <a:br>
              <a:rPr lang="es-ES" sz="2800" b="1" dirty="0" smtClean="0"/>
            </a:br>
            <a:r>
              <a:rPr lang="es-ES" sz="2800" b="1" dirty="0" smtClean="0"/>
              <a:t>Fuente: </a:t>
            </a:r>
            <a:r>
              <a:rPr lang="es-ES" sz="2800" b="1" dirty="0" err="1" smtClean="0"/>
              <a:t>Cerdá</a:t>
            </a:r>
            <a:r>
              <a:rPr lang="es-ES" sz="2800" b="1" dirty="0" smtClean="0"/>
              <a:t>, 2003</a:t>
            </a:r>
            <a:endParaRPr lang="es-ES" sz="2800" dirty="0"/>
          </a:p>
        </p:txBody>
      </p:sp>
      <p:sp>
        <p:nvSpPr>
          <p:cNvPr id="4" name="3 Marcador de pie de página"/>
          <p:cNvSpPr>
            <a:spLocks noGrp="1"/>
          </p:cNvSpPr>
          <p:nvPr>
            <p:ph type="ftr" sz="quarter" idx="11"/>
          </p:nvPr>
        </p:nvSpPr>
        <p:spPr>
          <a:xfrm>
            <a:off x="1071563" y="6356350"/>
            <a:ext cx="4948237" cy="365125"/>
          </a:xfrm>
        </p:spPr>
        <p:txBody>
          <a:bodyPr/>
          <a:lstStyle/>
          <a:p>
            <a:pPr>
              <a:defRPr/>
            </a:pPr>
            <a:r>
              <a:rPr lang="es-ES" dirty="0"/>
              <a:t>I Encuentro Desarrollo Rural Sostenible, 14 de febrero de 2013</a:t>
            </a:r>
            <a:endParaRPr lang="es-ES" dirty="0"/>
          </a:p>
        </p:txBody>
      </p:sp>
      <p:pic>
        <p:nvPicPr>
          <p:cNvPr id="302083" name="Picture 2"/>
          <p:cNvPicPr>
            <a:picLocks noGrp="1" noChangeAspect="1" noChangeArrowheads="1"/>
          </p:cNvPicPr>
          <p:nvPr>
            <p:ph idx="1"/>
          </p:nvPr>
        </p:nvPicPr>
        <p:blipFill>
          <a:blip r:embed="rId3"/>
          <a:srcRect/>
          <a:stretch>
            <a:fillRect/>
          </a:stretch>
        </p:blipFill>
        <p:spPr>
          <a:xfrm>
            <a:off x="1643063" y="2214563"/>
            <a:ext cx="5870575" cy="3817937"/>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1 Título"/>
          <p:cNvSpPr>
            <a:spLocks noGrp="1"/>
          </p:cNvSpPr>
          <p:nvPr>
            <p:ph type="title"/>
          </p:nvPr>
        </p:nvSpPr>
        <p:spPr/>
        <p:txBody>
          <a:bodyPr/>
          <a:lstStyle/>
          <a:p>
            <a:r>
              <a:rPr lang="es-ES" sz="2800" smtClean="0"/>
              <a:t>Técnicas de Valoración</a:t>
            </a:r>
            <a:br>
              <a:rPr lang="es-ES" sz="2800" smtClean="0"/>
            </a:br>
            <a:r>
              <a:rPr lang="es-ES" sz="2800" b="1" smtClean="0"/>
              <a:t>MÉTODOS INDIRECTOS. PREFERENCIAS REVELADAS</a:t>
            </a:r>
            <a:endParaRPr lang="es-ES" sz="2800" smtClean="0"/>
          </a:p>
        </p:txBody>
      </p:sp>
      <p:sp>
        <p:nvSpPr>
          <p:cNvPr id="3" name="2 Marcador de contenido"/>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s-ES" b="1" dirty="0" smtClean="0"/>
              <a:t>El método de los precios hedónicos</a:t>
            </a:r>
            <a:r>
              <a:rPr lang="es-ES" dirty="0" smtClean="0"/>
              <a:t> se utiliza para analizar la contribución de los distintos atributos (características) que componen un bien. </a:t>
            </a:r>
          </a:p>
          <a:p>
            <a:pPr marL="640080" lvl="1" indent="-246888" fontAlgn="auto">
              <a:spcAft>
                <a:spcPts val="0"/>
              </a:spcAft>
              <a:buFont typeface="Wingdings 2"/>
              <a:buChar char=""/>
              <a:defRPr/>
            </a:pPr>
            <a:r>
              <a:rPr lang="es-ES" dirty="0" smtClean="0"/>
              <a:t>La idea básica se basa en la posibilidad de </a:t>
            </a:r>
            <a:r>
              <a:rPr lang="es-ES" b="1" dirty="0" smtClean="0"/>
              <a:t>descomponer un precio total </a:t>
            </a:r>
            <a:r>
              <a:rPr lang="es-ES" dirty="0" smtClean="0"/>
              <a:t>del bien en los precios de los distintos componentes de ese bien. </a:t>
            </a:r>
          </a:p>
          <a:p>
            <a:pPr marL="640080" lvl="1" indent="-246888" fontAlgn="auto">
              <a:spcAft>
                <a:spcPts val="0"/>
              </a:spcAft>
              <a:buFont typeface="Wingdings 2"/>
              <a:buChar char=""/>
              <a:defRPr/>
            </a:pPr>
            <a:r>
              <a:rPr lang="es-ES" dirty="0" smtClean="0"/>
              <a:t>Esta idea básica tiene su origen en la </a:t>
            </a:r>
            <a:r>
              <a:rPr lang="es-ES" b="1" dirty="0" smtClean="0"/>
              <a:t>teoría de las características </a:t>
            </a:r>
            <a:r>
              <a:rPr lang="es-ES" dirty="0" smtClean="0"/>
              <a:t>de los bienes original de Lancaster (1966). </a:t>
            </a:r>
          </a:p>
          <a:p>
            <a:pPr marL="640080" lvl="1" indent="-246888" fontAlgn="auto">
              <a:spcAft>
                <a:spcPts val="0"/>
              </a:spcAft>
              <a:buFont typeface="Wingdings 2"/>
              <a:buChar char=""/>
              <a:defRPr/>
            </a:pPr>
            <a:r>
              <a:rPr lang="es-ES" dirty="0" smtClean="0"/>
              <a:t>Dichos componentes o atributos pueden representar </a:t>
            </a:r>
            <a:r>
              <a:rPr lang="es-ES" b="1" dirty="0" smtClean="0"/>
              <a:t>condiciones ambientales </a:t>
            </a:r>
            <a:r>
              <a:rPr lang="es-ES" dirty="0" smtClean="0"/>
              <a:t>que dan valor al bien. </a:t>
            </a:r>
          </a:p>
          <a:p>
            <a:pPr lvl="2" indent="-246888" fontAlgn="auto">
              <a:spcAft>
                <a:spcPts val="0"/>
              </a:spcAft>
              <a:buFont typeface="Wingdings 2"/>
              <a:buChar char=""/>
              <a:defRPr/>
            </a:pPr>
            <a:r>
              <a:rPr lang="es-ES" dirty="0" smtClean="0"/>
              <a:t>La asunción es que en este caso el activo ambiental es una de las características del bien (</a:t>
            </a:r>
            <a:r>
              <a:rPr lang="es-ES" dirty="0" err="1" smtClean="0"/>
              <a:t>Azqueta</a:t>
            </a:r>
            <a:r>
              <a:rPr lang="es-ES" dirty="0" smtClean="0"/>
              <a:t>, 2002). </a:t>
            </a:r>
            <a:r>
              <a:rPr lang="en-US" dirty="0" smtClean="0"/>
              <a:t> </a:t>
            </a:r>
            <a:r>
              <a:rPr lang="es-ES" dirty="0" smtClean="0"/>
              <a:t> </a:t>
            </a:r>
            <a:r>
              <a:rPr lang="en-US" dirty="0" smtClean="0"/>
              <a:t> </a:t>
            </a:r>
            <a:endParaRPr lang="es-ES" dirty="0" smtClean="0"/>
          </a:p>
          <a:p>
            <a:pPr marL="274320" indent="-274320" fontAlgn="auto">
              <a:spcAft>
                <a:spcPts val="0"/>
              </a:spcAft>
              <a:buClr>
                <a:schemeClr val="accent3"/>
              </a:buClr>
              <a:buFont typeface="Wingdings 2"/>
              <a:buChar char=""/>
              <a:defRPr/>
            </a:pP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1 Título"/>
          <p:cNvSpPr>
            <a:spLocks noGrp="1"/>
          </p:cNvSpPr>
          <p:nvPr>
            <p:ph type="title"/>
          </p:nvPr>
        </p:nvSpPr>
        <p:spPr/>
        <p:txBody>
          <a:bodyPr/>
          <a:lstStyle/>
          <a:p>
            <a:r>
              <a:rPr lang="es-ES" sz="2800" smtClean="0"/>
              <a:t>Técnicas de Valoración</a:t>
            </a:r>
            <a:br>
              <a:rPr lang="es-ES" sz="2800" smtClean="0"/>
            </a:br>
            <a:r>
              <a:rPr lang="es-ES" sz="2800" b="1" smtClean="0"/>
              <a:t>MÉTODOS INDIRECTOS. PREFERENCIAS REVELADAS</a:t>
            </a:r>
            <a:endParaRPr lang="es-ES" sz="2800" smtClean="0"/>
          </a:p>
        </p:txBody>
      </p:sp>
      <p:sp>
        <p:nvSpPr>
          <p:cNvPr id="306178" name="2 Marcador de contenido"/>
          <p:cNvSpPr>
            <a:spLocks noGrp="1"/>
          </p:cNvSpPr>
          <p:nvPr>
            <p:ph idx="1"/>
          </p:nvPr>
        </p:nvSpPr>
        <p:spPr/>
        <p:txBody>
          <a:bodyPr/>
          <a:lstStyle/>
          <a:p>
            <a:r>
              <a:rPr lang="es-ES" smtClean="0"/>
              <a:t>Con mayor asiduidad en el caso de valorar los distintos componentes o atributos del </a:t>
            </a:r>
            <a:r>
              <a:rPr lang="es-ES" b="1" smtClean="0"/>
              <a:t>valor de las viviendas</a:t>
            </a:r>
            <a:r>
              <a:rPr lang="es-ES" smtClean="0"/>
              <a:t>.</a:t>
            </a:r>
          </a:p>
          <a:p>
            <a:pPr lvl="1"/>
            <a:r>
              <a:rPr lang="es-ES" smtClean="0"/>
              <a:t>mediciones del impacto de la contaminación del aire, del nivel del ruido, de la proximidad de zonas verdes o de bosques a las viviendas, etc.</a:t>
            </a:r>
          </a:p>
          <a:p>
            <a:r>
              <a:rPr lang="es-ES" smtClean="0"/>
              <a:t>Una aplicación se pudiera centrar en los </a:t>
            </a:r>
            <a:r>
              <a:rPr lang="es-ES" b="1" smtClean="0"/>
              <a:t>precios de la tierra</a:t>
            </a:r>
            <a:r>
              <a:rPr lang="es-ES" smtClean="0"/>
              <a:t> que estuvieran afectados por algunas funciones ambientales. </a:t>
            </a:r>
          </a:p>
          <a:p>
            <a:r>
              <a:rPr lang="es-ES" smtClean="0"/>
              <a:t>Las principales técnicas estadísticas utilizadas son los métodos de </a:t>
            </a:r>
            <a:r>
              <a:rPr lang="es-ES" b="1" smtClean="0"/>
              <a:t>regresión</a:t>
            </a:r>
            <a:r>
              <a:rPr lang="es-ES" smtClean="0"/>
              <a:t>. </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1 Título"/>
          <p:cNvSpPr>
            <a:spLocks noGrp="1"/>
          </p:cNvSpPr>
          <p:nvPr>
            <p:ph type="title"/>
          </p:nvPr>
        </p:nvSpPr>
        <p:spPr/>
        <p:txBody>
          <a:bodyPr/>
          <a:lstStyle/>
          <a:p>
            <a:r>
              <a:rPr lang="es-ES" sz="2800" smtClean="0"/>
              <a:t>Técnicas de Valoración</a:t>
            </a:r>
            <a:br>
              <a:rPr lang="es-ES" sz="2800" smtClean="0"/>
            </a:br>
            <a:r>
              <a:rPr lang="es-ES" sz="2800" b="1" smtClean="0"/>
              <a:t>MÉTODOS DIRECTOS. PREFERENCIAS DECLARADAS</a:t>
            </a:r>
            <a:endParaRPr lang="es-ES" sz="2800" smtClean="0"/>
          </a:p>
        </p:txBody>
      </p:sp>
      <p:sp>
        <p:nvSpPr>
          <p:cNvPr id="308226" name="2 Marcador de contenido"/>
          <p:cNvSpPr>
            <a:spLocks noGrp="1"/>
          </p:cNvSpPr>
          <p:nvPr>
            <p:ph idx="1"/>
          </p:nvPr>
        </p:nvSpPr>
        <p:spPr/>
        <p:txBody>
          <a:bodyPr/>
          <a:lstStyle/>
          <a:p>
            <a:r>
              <a:rPr lang="es-ES" smtClean="0"/>
              <a:t>La </a:t>
            </a:r>
            <a:r>
              <a:rPr lang="es-ES" b="1" smtClean="0"/>
              <a:t>valoración contingente </a:t>
            </a:r>
            <a:r>
              <a:rPr lang="es-ES" smtClean="0"/>
              <a:t>es una técnica de </a:t>
            </a:r>
            <a:r>
              <a:rPr lang="es-ES" b="1" smtClean="0"/>
              <a:t>muestreo</a:t>
            </a:r>
            <a:r>
              <a:rPr lang="es-ES" smtClean="0"/>
              <a:t> basada en la obtención de valores </a:t>
            </a:r>
            <a:r>
              <a:rPr lang="es-ES" b="1" smtClean="0"/>
              <a:t>directamente</a:t>
            </a:r>
            <a:r>
              <a:rPr lang="es-ES" smtClean="0"/>
              <a:t> de los individuos, con el fin de determinar si están dispuestos a pagar (o a aceptar) un precio por un bien ambiental, por mantener los existentes, por aceptar la pérdida, etc. </a:t>
            </a:r>
          </a:p>
          <a:p>
            <a:r>
              <a:rPr lang="es-ES" smtClean="0"/>
              <a:t>La idea básica es </a:t>
            </a:r>
            <a:r>
              <a:rPr lang="es-ES" b="1" smtClean="0"/>
              <a:t>simular un mercado hipotético </a:t>
            </a:r>
            <a:r>
              <a:rPr lang="es-ES" smtClean="0"/>
              <a:t>dónde la </a:t>
            </a:r>
            <a:r>
              <a:rPr lang="es-ES" b="1" smtClean="0"/>
              <a:t>oferta</a:t>
            </a:r>
            <a:r>
              <a:rPr lang="es-ES" smtClean="0"/>
              <a:t> la asume el </a:t>
            </a:r>
            <a:r>
              <a:rPr lang="es-ES" b="1" smtClean="0"/>
              <a:t>entrevistador</a:t>
            </a:r>
            <a:r>
              <a:rPr lang="es-ES" smtClean="0"/>
              <a:t> y la </a:t>
            </a:r>
            <a:r>
              <a:rPr lang="es-ES" b="1" smtClean="0"/>
              <a:t>demanda</a:t>
            </a:r>
            <a:r>
              <a:rPr lang="es-ES" smtClean="0"/>
              <a:t> es identificada en el </a:t>
            </a:r>
            <a:r>
              <a:rPr lang="es-ES" b="1" smtClean="0"/>
              <a:t>entrevistado</a:t>
            </a:r>
            <a:r>
              <a:rPr lang="es-ES" smtClean="0"/>
              <a:t>. </a:t>
            </a:r>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2800" dirty="0" smtClean="0"/>
              <a:t>Técnicas de Valoración</a:t>
            </a:r>
            <a:br>
              <a:rPr lang="es-ES" sz="2800" dirty="0" smtClean="0"/>
            </a:br>
            <a:r>
              <a:rPr lang="es-ES" sz="2800" b="1" dirty="0" smtClean="0"/>
              <a:t>MÉTODOS DIRECTOS. PREFERENCIAS DECLARADAS. </a:t>
            </a:r>
            <a:br>
              <a:rPr lang="es-ES" sz="2800" b="1" dirty="0" smtClean="0"/>
            </a:br>
            <a:r>
              <a:rPr lang="es-ES" sz="2800" b="1" dirty="0" smtClean="0"/>
              <a:t>Valoración CONTINGENTE</a:t>
            </a:r>
            <a:endParaRPr lang="es-ES" sz="2800" dirty="0"/>
          </a:p>
        </p:txBody>
      </p:sp>
      <p:sp>
        <p:nvSpPr>
          <p:cNvPr id="3" name="2 Marcador de contenido"/>
          <p:cNvSpPr>
            <a:spLocks noGrp="1"/>
          </p:cNvSpPr>
          <p:nvPr>
            <p:ph idx="1"/>
          </p:nvPr>
        </p:nvSpPr>
        <p:spPr>
          <a:xfrm>
            <a:off x="457200" y="1935163"/>
            <a:ext cx="8401050" cy="4389437"/>
          </a:xfrm>
        </p:spPr>
        <p:txBody>
          <a:bodyPr>
            <a:normAutofit fontScale="92500" lnSpcReduction="10000"/>
          </a:bodyPr>
          <a:lstStyle/>
          <a:p>
            <a:pPr marL="274320" indent="-274320" fontAlgn="auto">
              <a:spcAft>
                <a:spcPts val="0"/>
              </a:spcAft>
              <a:buClr>
                <a:schemeClr val="accent3"/>
              </a:buClr>
              <a:buFont typeface="Wingdings 2"/>
              <a:buChar char=""/>
              <a:defRPr/>
            </a:pPr>
            <a:r>
              <a:rPr lang="es-ES" dirty="0" smtClean="0"/>
              <a:t>NOAA (</a:t>
            </a:r>
            <a:r>
              <a:rPr lang="es-ES" i="1" dirty="0" err="1" smtClean="0"/>
              <a:t>National</a:t>
            </a:r>
            <a:r>
              <a:rPr lang="es-ES" i="1" dirty="0" smtClean="0"/>
              <a:t> </a:t>
            </a:r>
            <a:r>
              <a:rPr lang="es-ES_tradnl" i="1" dirty="0" err="1" smtClean="0"/>
              <a:t>Oceanic</a:t>
            </a:r>
            <a:r>
              <a:rPr lang="es-ES_tradnl" i="1" dirty="0" smtClean="0"/>
              <a:t> and </a:t>
            </a:r>
            <a:r>
              <a:rPr lang="es-ES_tradnl" i="1" dirty="0" err="1" smtClean="0"/>
              <a:t>Atmospheric</a:t>
            </a:r>
            <a:r>
              <a:rPr lang="es-ES_tradnl" i="1" dirty="0" smtClean="0"/>
              <a:t> </a:t>
            </a:r>
            <a:r>
              <a:rPr lang="es-ES_tradnl" i="1" dirty="0" err="1" smtClean="0"/>
              <a:t>Administration</a:t>
            </a:r>
            <a:r>
              <a:rPr lang="es-ES" dirty="0" smtClean="0"/>
              <a:t> )</a:t>
            </a:r>
          </a:p>
          <a:p>
            <a:pPr marL="640080" lvl="1" indent="-246888" fontAlgn="auto">
              <a:spcAft>
                <a:spcPts val="0"/>
              </a:spcAft>
              <a:buFont typeface="Wingdings 2"/>
              <a:buChar char=""/>
              <a:defRPr/>
            </a:pPr>
            <a:r>
              <a:rPr lang="es-ES" dirty="0" smtClean="0"/>
              <a:t>Descripción adecuada del </a:t>
            </a:r>
            <a:r>
              <a:rPr lang="es-ES" b="1" dirty="0" smtClean="0"/>
              <a:t>bien</a:t>
            </a:r>
          </a:p>
          <a:p>
            <a:pPr marL="640080" lvl="1" indent="-246888" fontAlgn="auto">
              <a:spcAft>
                <a:spcPts val="0"/>
              </a:spcAft>
              <a:buFont typeface="Wingdings 2"/>
              <a:buChar char=""/>
              <a:defRPr/>
            </a:pPr>
            <a:r>
              <a:rPr lang="es-ES" dirty="0" smtClean="0"/>
              <a:t>Correcta elección del </a:t>
            </a:r>
            <a:r>
              <a:rPr lang="es-ES" b="1" dirty="0" smtClean="0"/>
              <a:t>vehículo de pago</a:t>
            </a:r>
          </a:p>
          <a:p>
            <a:pPr marL="640080" lvl="1" indent="-246888" fontAlgn="auto">
              <a:spcAft>
                <a:spcPts val="0"/>
              </a:spcAft>
              <a:buFont typeface="Wingdings 2"/>
              <a:buChar char=""/>
              <a:defRPr/>
            </a:pPr>
            <a:r>
              <a:rPr lang="es-ES" dirty="0" smtClean="0"/>
              <a:t>Elección del </a:t>
            </a:r>
            <a:r>
              <a:rPr lang="es-ES" b="1" dirty="0" smtClean="0"/>
              <a:t>formato de respuesta</a:t>
            </a:r>
          </a:p>
          <a:p>
            <a:pPr marL="640080" lvl="1" indent="-246888" fontAlgn="auto">
              <a:spcAft>
                <a:spcPts val="0"/>
              </a:spcAft>
              <a:buFont typeface="Wingdings 2"/>
              <a:buNone/>
              <a:defRPr/>
            </a:pPr>
            <a:endParaRPr lang="es-ES" dirty="0" smtClean="0"/>
          </a:p>
          <a:p>
            <a:pPr marL="274320" indent="-274320" fontAlgn="auto">
              <a:spcAft>
                <a:spcPts val="0"/>
              </a:spcAft>
              <a:buClr>
                <a:schemeClr val="accent3"/>
              </a:buClr>
              <a:buFont typeface="Wingdings 2"/>
              <a:buChar char=""/>
              <a:defRPr/>
            </a:pPr>
            <a:r>
              <a:rPr lang="es-ES" dirty="0" smtClean="0"/>
              <a:t>Único método que mide </a:t>
            </a:r>
            <a:r>
              <a:rPr lang="es-ES" b="1" dirty="0" smtClean="0"/>
              <a:t>valor de opción y de existencia</a:t>
            </a:r>
          </a:p>
          <a:p>
            <a:pPr marL="274320" indent="-274320" fontAlgn="auto">
              <a:spcAft>
                <a:spcPts val="0"/>
              </a:spcAft>
              <a:buClr>
                <a:schemeClr val="accent3"/>
              </a:buClr>
              <a:buFont typeface="Wingdings 2"/>
              <a:buChar char=""/>
              <a:defRPr/>
            </a:pPr>
            <a:r>
              <a:rPr lang="es-ES" dirty="0" smtClean="0"/>
              <a:t>Aún en la actualidad, continua siendo una técnica </a:t>
            </a:r>
            <a:r>
              <a:rPr lang="es-ES" b="1" dirty="0" smtClean="0"/>
              <a:t>no exenta de críticas </a:t>
            </a:r>
            <a:r>
              <a:rPr lang="es-ES" dirty="0" smtClean="0"/>
              <a:t>ya que es sensible a diferentes tipos de factores que originan los llamados </a:t>
            </a:r>
            <a:r>
              <a:rPr lang="es-ES" b="1" dirty="0" smtClean="0"/>
              <a:t>sesgos</a:t>
            </a:r>
            <a:r>
              <a:rPr lang="es-ES" dirty="0" smtClean="0"/>
              <a:t> de concepción y aplicación (sesgo estratégico, sesgo del precio de partida, sesgo del vehículo de pago, sesgo del entrevistador, </a:t>
            </a:r>
            <a:r>
              <a:rPr lang="es-ES" dirty="0" err="1" smtClean="0"/>
              <a:t>etc</a:t>
            </a:r>
            <a:r>
              <a:rPr lang="es-ES" dirty="0" smtClean="0"/>
              <a:t>). </a:t>
            </a:r>
            <a:endParaRPr lang="es-ES" b="1" dirty="0"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412875"/>
            <a:ext cx="8229600" cy="1143000"/>
          </a:xfrm>
        </p:spPr>
        <p:txBody>
          <a:bodyPr>
            <a:normAutofit fontScale="90000"/>
          </a:bodyPr>
          <a:lstStyle/>
          <a:p>
            <a:pPr fontAlgn="auto">
              <a:spcAft>
                <a:spcPts val="0"/>
              </a:spcAft>
              <a:defRPr/>
            </a:pPr>
            <a:r>
              <a:rPr lang="es-ES" sz="2000" dirty="0" smtClean="0"/>
              <a:t>Técnicas de Valoración</a:t>
            </a:r>
            <a:br>
              <a:rPr lang="es-ES" sz="2000" dirty="0" smtClean="0"/>
            </a:br>
            <a:r>
              <a:rPr lang="es-ES" sz="2000" b="1" dirty="0" smtClean="0"/>
              <a:t>MÉTODOS DIRECTOS. PREFERENCIAS DECLARADAS. </a:t>
            </a:r>
            <a:br>
              <a:rPr lang="es-ES" sz="2000" b="1" dirty="0" smtClean="0"/>
            </a:br>
            <a:r>
              <a:rPr lang="es-ES" sz="2000" b="1" dirty="0" smtClean="0"/>
              <a:t>Valoración CONTINGENTE</a:t>
            </a:r>
            <a:br>
              <a:rPr lang="es-ES" sz="2000" b="1" dirty="0" smtClean="0"/>
            </a:br>
            <a:r>
              <a:rPr lang="es-ES" sz="2000" b="1" dirty="0" smtClean="0"/>
              <a:t>Fuente: </a:t>
            </a:r>
            <a:r>
              <a:rPr lang="en-GB" sz="1800" b="1" dirty="0" err="1" smtClean="0"/>
              <a:t>López-Mosquera</a:t>
            </a:r>
            <a:r>
              <a:rPr lang="en-GB" sz="1800" b="1" dirty="0" smtClean="0"/>
              <a:t>, N., </a:t>
            </a:r>
            <a:r>
              <a:rPr lang="en-GB" sz="1800" b="1" dirty="0" err="1" smtClean="0"/>
              <a:t>Sánchez</a:t>
            </a:r>
            <a:r>
              <a:rPr lang="en-GB" sz="1800" dirty="0" smtClean="0"/>
              <a:t>, M. (2011) The emotional and satisfaction benefits to visitors as explanatory factors in the monetary valuation in the environmental goods. An application to the </a:t>
            </a:r>
            <a:r>
              <a:rPr lang="en-GB" sz="1800" dirty="0" err="1" smtClean="0"/>
              <a:t>periurban</a:t>
            </a:r>
            <a:r>
              <a:rPr lang="en-GB" sz="1800" dirty="0" smtClean="0"/>
              <a:t> green spaces. </a:t>
            </a:r>
            <a:r>
              <a:rPr lang="en-GB" sz="1800" b="1" i="1" dirty="0" smtClean="0"/>
              <a:t>Land Use Policy</a:t>
            </a:r>
            <a:r>
              <a:rPr lang="en-GB" sz="1800" b="1" dirty="0" smtClean="0"/>
              <a:t>,</a:t>
            </a:r>
            <a:r>
              <a:rPr lang="en-GB" sz="1800" dirty="0" smtClean="0"/>
              <a:t> 28 (1), 151-166.</a:t>
            </a:r>
            <a:r>
              <a:rPr lang="es-ES" sz="1800" dirty="0" smtClean="0"/>
              <a:t/>
            </a:r>
            <a:br>
              <a:rPr lang="es-ES" sz="1800" dirty="0" smtClean="0"/>
            </a:br>
            <a:endParaRPr lang="es-ES" sz="2000"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312323" name="Picture 2"/>
          <p:cNvPicPr>
            <a:picLocks noGrp="1" noChangeAspect="1" noChangeArrowheads="1"/>
          </p:cNvPicPr>
          <p:nvPr>
            <p:ph idx="1"/>
          </p:nvPr>
        </p:nvPicPr>
        <p:blipFill>
          <a:blip r:embed="rId3"/>
          <a:srcRect/>
          <a:stretch>
            <a:fillRect/>
          </a:stretch>
        </p:blipFill>
        <p:spPr>
          <a:xfrm>
            <a:off x="1763713" y="2997200"/>
            <a:ext cx="5410200" cy="25908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1 Título"/>
          <p:cNvSpPr>
            <a:spLocks noGrp="1"/>
          </p:cNvSpPr>
          <p:nvPr>
            <p:ph type="title"/>
          </p:nvPr>
        </p:nvSpPr>
        <p:spPr>
          <a:xfrm>
            <a:off x="539750" y="2492375"/>
            <a:ext cx="8229600" cy="500063"/>
          </a:xfrm>
        </p:spPr>
        <p:txBody>
          <a:bodyPr/>
          <a:lstStyle/>
          <a:p>
            <a:r>
              <a:rPr lang="es-ES" sz="2000" smtClean="0"/>
              <a:t/>
            </a:r>
            <a:br>
              <a:rPr lang="es-ES" sz="2000" smtClean="0"/>
            </a:br>
            <a:r>
              <a:rPr lang="es-ES" sz="2000" smtClean="0"/>
              <a:t/>
            </a:r>
            <a:br>
              <a:rPr lang="es-ES" sz="2000" smtClean="0"/>
            </a:br>
            <a:r>
              <a:rPr lang="es-ES" sz="2000" smtClean="0"/>
              <a:t/>
            </a:r>
            <a:br>
              <a:rPr lang="es-ES" sz="2000" smtClean="0"/>
            </a:br>
            <a:r>
              <a:rPr lang="es-ES" sz="2000" smtClean="0"/>
              <a:t/>
            </a:r>
            <a:br>
              <a:rPr lang="es-ES" sz="2000" smtClean="0"/>
            </a:br>
            <a:r>
              <a:rPr lang="es-ES" sz="2000" smtClean="0"/>
              <a:t/>
            </a:r>
            <a:br>
              <a:rPr lang="es-ES" sz="2000" smtClean="0"/>
            </a:br>
            <a:r>
              <a:rPr lang="es-ES" sz="2000" smtClean="0"/>
              <a:t>Técnicas de Valoración</a:t>
            </a:r>
            <a:br>
              <a:rPr lang="es-ES" sz="2000" smtClean="0"/>
            </a:br>
            <a:r>
              <a:rPr lang="es-ES" sz="2000" b="1" smtClean="0"/>
              <a:t>MÉTODOS DIRECTOS. PREFERENCIAS DECLARADAS. Valoración CONTINGENTE</a:t>
            </a:r>
            <a:br>
              <a:rPr lang="es-ES" sz="2000" b="1" smtClean="0"/>
            </a:br>
            <a:r>
              <a:rPr lang="es-ES" sz="1800" b="1" smtClean="0"/>
              <a:t>Fuente: </a:t>
            </a:r>
            <a:r>
              <a:rPr lang="fr-FR" sz="1800" b="1" smtClean="0"/>
              <a:t>Lera, F.; Faulin, J. Sánchez, M. </a:t>
            </a:r>
            <a:r>
              <a:rPr lang="fr-FR" sz="1800" smtClean="0"/>
              <a:t>(2012). </a:t>
            </a:r>
            <a:r>
              <a:rPr lang="en-US" sz="1800" smtClean="0"/>
              <a:t>Determinants of the willingness to pay for reducing environmental impacts of road. </a:t>
            </a:r>
            <a:r>
              <a:rPr lang="en-GB" sz="1800" b="1" i="1" smtClean="0"/>
              <a:t>Transportation Research. </a:t>
            </a:r>
            <a:r>
              <a:rPr lang="en-US" sz="1800" b="1" i="1" smtClean="0"/>
              <a:t>Part D. Transport and Environment</a:t>
            </a:r>
            <a:r>
              <a:rPr lang="en-US" sz="1800" i="1" smtClean="0"/>
              <a:t>,</a:t>
            </a:r>
            <a:r>
              <a:rPr lang="en-US" sz="1800" smtClean="0"/>
              <a:t> 17 (3), 215-220.</a:t>
            </a:r>
            <a:r>
              <a:rPr lang="es-ES" sz="1800" smtClean="0"/>
              <a:t/>
            </a:r>
            <a:br>
              <a:rPr lang="es-ES" sz="1800" smtClean="0"/>
            </a:br>
            <a:endParaRPr lang="es-ES" sz="18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1 Título"/>
          <p:cNvSpPr>
            <a:spLocks noGrp="1"/>
          </p:cNvSpPr>
          <p:nvPr>
            <p:ph type="title"/>
          </p:nvPr>
        </p:nvSpPr>
        <p:spPr/>
        <p:txBody>
          <a:bodyPr/>
          <a:lstStyle/>
          <a:p>
            <a:r>
              <a:rPr lang="es-ES" sz="2800" smtClean="0"/>
              <a:t>Técnicas de Valoración</a:t>
            </a:r>
            <a:br>
              <a:rPr lang="es-ES" sz="2800" smtClean="0"/>
            </a:br>
            <a:r>
              <a:rPr lang="es-ES" sz="2800" b="1" smtClean="0"/>
              <a:t>MÉTODOS DIRECTOS. PREFERENCIAS DECLARADAS</a:t>
            </a:r>
            <a:endParaRPr lang="es-ES" sz="2800" smtClean="0"/>
          </a:p>
        </p:txBody>
      </p:sp>
      <p:sp>
        <p:nvSpPr>
          <p:cNvPr id="316418" name="2 Marcador de contenido"/>
          <p:cNvSpPr>
            <a:spLocks noGrp="1"/>
          </p:cNvSpPr>
          <p:nvPr>
            <p:ph idx="1"/>
          </p:nvPr>
        </p:nvSpPr>
        <p:spPr/>
        <p:txBody>
          <a:bodyPr/>
          <a:lstStyle/>
          <a:p>
            <a:r>
              <a:rPr lang="es-ES" smtClean="0"/>
              <a:t>Método de ordenación de preferencias desarrollado por Adamowicz, 1994 y Louviere, </a:t>
            </a:r>
            <a:r>
              <a:rPr lang="en-US" smtClean="0"/>
              <a:t> </a:t>
            </a:r>
            <a:r>
              <a:rPr lang="es-ES" smtClean="0"/>
              <a:t>1994.</a:t>
            </a:r>
          </a:p>
          <a:p>
            <a:r>
              <a:rPr lang="es-ES" smtClean="0"/>
              <a:t>Se centra en una generación de mercados hipotéticos dónde la elección se realiza entre </a:t>
            </a:r>
            <a:r>
              <a:rPr lang="es-ES" b="1" smtClean="0"/>
              <a:t>rangos sobre un tipo de características. 	 </a:t>
            </a:r>
            <a:r>
              <a:rPr lang="en-US" b="1" smtClean="0"/>
              <a:t> </a:t>
            </a:r>
            <a:endParaRPr lang="es-ES" b="1" smtClean="0"/>
          </a:p>
          <a:p>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1 Título"/>
          <p:cNvSpPr>
            <a:spLocks noGrp="1"/>
          </p:cNvSpPr>
          <p:nvPr>
            <p:ph type="title"/>
          </p:nvPr>
        </p:nvSpPr>
        <p:spPr>
          <a:xfrm>
            <a:off x="468313" y="1052513"/>
            <a:ext cx="8229600" cy="1143000"/>
          </a:xfrm>
        </p:spPr>
        <p:txBody>
          <a:bodyPr/>
          <a:lstStyle/>
          <a:p>
            <a:r>
              <a:rPr lang="es-ES" smtClean="0"/>
              <a:t>Introducción</a:t>
            </a:r>
          </a:p>
        </p:txBody>
      </p:sp>
      <p:sp>
        <p:nvSpPr>
          <p:cNvPr id="3" name="2 Marcador de contenido"/>
          <p:cNvSpPr>
            <a:spLocks noGrp="1"/>
          </p:cNvSpPr>
          <p:nvPr>
            <p:ph idx="1"/>
          </p:nvPr>
        </p:nvSpPr>
        <p:spPr>
          <a:xfrm>
            <a:off x="468313" y="2468563"/>
            <a:ext cx="8229600" cy="4389437"/>
          </a:xfrm>
        </p:spPr>
        <p:txBody>
          <a:bodyPr>
            <a:normAutofit fontScale="92500" lnSpcReduction="10000"/>
          </a:bodyPr>
          <a:lstStyle/>
          <a:p>
            <a:pPr marL="274320" indent="-274320" fontAlgn="auto">
              <a:spcAft>
                <a:spcPts val="0"/>
              </a:spcAft>
              <a:buClr>
                <a:schemeClr val="accent3"/>
              </a:buClr>
              <a:buFont typeface="Wingdings 2"/>
              <a:buChar char=""/>
              <a:defRPr/>
            </a:pPr>
            <a:r>
              <a:rPr lang="es-ES" dirty="0" smtClean="0"/>
              <a:t>No es ajena la </a:t>
            </a:r>
            <a:r>
              <a:rPr lang="es-ES" b="1" dirty="0" smtClean="0"/>
              <a:t>ciencia económica </a:t>
            </a:r>
            <a:r>
              <a:rPr lang="es-ES" dirty="0" smtClean="0"/>
              <a:t>en la búsqueda de </a:t>
            </a:r>
            <a:r>
              <a:rPr lang="es-ES" b="1" dirty="0" smtClean="0"/>
              <a:t>valoraciones monetarias </a:t>
            </a:r>
            <a:r>
              <a:rPr lang="es-ES" dirty="0" smtClean="0"/>
              <a:t>que permitan cuantificar el valor del </a:t>
            </a:r>
            <a:r>
              <a:rPr lang="es-ES" b="1" dirty="0" smtClean="0"/>
              <a:t>medio ambiente</a:t>
            </a:r>
            <a:r>
              <a:rPr lang="es-ES" dirty="0" smtClean="0"/>
              <a:t>. </a:t>
            </a:r>
          </a:p>
          <a:p>
            <a:pPr marL="274320" indent="-274320" fontAlgn="auto">
              <a:spcAft>
                <a:spcPts val="0"/>
              </a:spcAft>
              <a:buClr>
                <a:schemeClr val="accent3"/>
              </a:buClr>
              <a:buFont typeface="Wingdings 2"/>
              <a:buChar char=""/>
              <a:defRPr/>
            </a:pPr>
            <a:r>
              <a:rPr lang="es-ES" dirty="0" smtClean="0"/>
              <a:t>Esta valoración económica como un </a:t>
            </a:r>
            <a:r>
              <a:rPr lang="es-ES" b="1" dirty="0" smtClean="0"/>
              <a:t>instrumento </a:t>
            </a:r>
            <a:r>
              <a:rPr lang="es-ES" dirty="0" smtClean="0"/>
              <a:t>al servicio de la </a:t>
            </a:r>
            <a:r>
              <a:rPr lang="es-ES" b="1" dirty="0" smtClean="0"/>
              <a:t>política ambiental </a:t>
            </a:r>
            <a:r>
              <a:rPr lang="es-ES" dirty="0" smtClean="0"/>
              <a:t>para lograr la eficiencia económica y el crecimiento sostenible </a:t>
            </a:r>
            <a:r>
              <a:rPr lang="es-ES" dirty="0" err="1" smtClean="0"/>
              <a:t>Herruzo</a:t>
            </a:r>
            <a:r>
              <a:rPr lang="es-ES" dirty="0" smtClean="0"/>
              <a:t> (2002).</a:t>
            </a:r>
          </a:p>
          <a:p>
            <a:pPr marL="274320" indent="-274320" fontAlgn="auto">
              <a:spcAft>
                <a:spcPts val="0"/>
              </a:spcAft>
              <a:buClr>
                <a:schemeClr val="accent3"/>
              </a:buClr>
              <a:buFont typeface="Wingdings 2"/>
              <a:buChar char=""/>
              <a:defRPr/>
            </a:pPr>
            <a:r>
              <a:rPr lang="es-ES_tradnl" dirty="0" smtClean="0"/>
              <a:t>Se tratará de un conjunto de técnicas y métodos que permiten medir </a:t>
            </a:r>
            <a:r>
              <a:rPr lang="es-ES_tradnl" b="1" dirty="0" smtClean="0"/>
              <a:t>las expectativas de beneficios y costes</a:t>
            </a:r>
            <a:r>
              <a:rPr lang="es-ES_tradnl" dirty="0" smtClean="0"/>
              <a:t> derivados de algunas de las siguientes acciones: uso de un </a:t>
            </a:r>
            <a:r>
              <a:rPr lang="es-ES_tradnl" b="1" dirty="0" smtClean="0"/>
              <a:t>activo ambiental</a:t>
            </a:r>
            <a:r>
              <a:rPr lang="es-ES_tradnl" dirty="0" smtClean="0"/>
              <a:t>, realización de una </a:t>
            </a:r>
            <a:r>
              <a:rPr lang="es-ES_tradnl" b="1" dirty="0" smtClean="0"/>
              <a:t>mejora ambiental</a:t>
            </a:r>
            <a:r>
              <a:rPr lang="es-ES_tradnl" dirty="0" smtClean="0"/>
              <a:t>, la generación de </a:t>
            </a:r>
            <a:r>
              <a:rPr lang="es-ES_tradnl" b="1" dirty="0" smtClean="0"/>
              <a:t>un daño ambiental</a:t>
            </a:r>
            <a:r>
              <a:rPr lang="es-ES_tradnl" dirty="0" smtClean="0"/>
              <a:t>, etc. (Linares y Romero, 2008).</a:t>
            </a:r>
            <a:endParaRPr lang="es-ES" dirty="0"/>
          </a:p>
        </p:txBody>
      </p:sp>
      <p:sp>
        <p:nvSpPr>
          <p:cNvPr id="4" name="3 Marcador de pie de página"/>
          <p:cNvSpPr>
            <a:spLocks noGrp="1"/>
          </p:cNvSpPr>
          <p:nvPr>
            <p:ph type="ftr" sz="quarter" idx="11"/>
          </p:nvPr>
        </p:nvSpPr>
        <p:spPr>
          <a:xfrm>
            <a:off x="5791200" y="6308725"/>
            <a:ext cx="3352800" cy="365125"/>
          </a:xfrm>
        </p:spPr>
        <p:txBody>
          <a:bodyPr/>
          <a:lstStyle/>
          <a:p>
            <a:pPr>
              <a:defRPr/>
            </a:pPr>
            <a:r>
              <a:rPr lang="es-ES" dirty="0"/>
              <a:t>I Encuentro Desarrollo Rural Sostenible, 14 de febrero de 2013</a:t>
            </a:r>
            <a:endParaRPr lang="es-ES" dirty="0"/>
          </a:p>
        </p:txBody>
      </p:sp>
      <p:pic>
        <p:nvPicPr>
          <p:cNvPr id="226308" name="Picture 2"/>
          <p:cNvPicPr>
            <a:picLocks noChangeAspect="1" noChangeArrowheads="1"/>
          </p:cNvPicPr>
          <p:nvPr/>
        </p:nvPicPr>
        <p:blipFill>
          <a:blip r:embed="rId3"/>
          <a:srcRect/>
          <a:stretch>
            <a:fillRect/>
          </a:stretch>
        </p:blipFill>
        <p:spPr bwMode="auto">
          <a:xfrm>
            <a:off x="0" y="0"/>
            <a:ext cx="9144000" cy="16287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2800" b="1" dirty="0" smtClean="0"/>
              <a:t>Algunas reflexiones finales sobre la valoración económica del medio ambiente y el desarrollo sostenible</a:t>
            </a:r>
            <a:endParaRPr lang="es-ES" sz="2800" b="1" dirty="0"/>
          </a:p>
        </p:txBody>
      </p:sp>
      <p:sp>
        <p:nvSpPr>
          <p:cNvPr id="318466" name="2 Marcador de contenido"/>
          <p:cNvSpPr>
            <a:spLocks noGrp="1"/>
          </p:cNvSpPr>
          <p:nvPr>
            <p:ph idx="1"/>
          </p:nvPr>
        </p:nvSpPr>
        <p:spPr/>
        <p:txBody>
          <a:bodyPr/>
          <a:lstStyle/>
          <a:p>
            <a:r>
              <a:rPr lang="es-ES" smtClean="0"/>
              <a:t>La valoración económica del medio ambiente es una </a:t>
            </a:r>
            <a:r>
              <a:rPr lang="es-ES" b="1" smtClean="0"/>
              <a:t>herramienta fundamental </a:t>
            </a:r>
            <a:r>
              <a:rPr lang="es-ES" smtClean="0"/>
              <a:t>para la definición adecuada de </a:t>
            </a:r>
            <a:r>
              <a:rPr lang="es-ES" b="1" smtClean="0"/>
              <a:t>instrumentos de política ambiental</a:t>
            </a:r>
            <a:r>
              <a:rPr lang="es-ES" smtClean="0"/>
              <a:t>. </a:t>
            </a:r>
          </a:p>
          <a:p>
            <a:r>
              <a:rPr lang="es-ES_tradnl" smtClean="0"/>
              <a:t>Esto debiera permitir lograr un </a:t>
            </a:r>
            <a:r>
              <a:rPr lang="es-ES_tradnl" b="1" smtClean="0"/>
              <a:t>uso más eficiente de los ecosistemas</a:t>
            </a:r>
            <a:r>
              <a:rPr lang="es-ES_tradnl" smtClean="0"/>
              <a:t> porque generarían recursos financieros suficientes para </a:t>
            </a:r>
            <a:r>
              <a:rPr lang="es-ES_tradnl" b="1" smtClean="0"/>
              <a:t>asegurar sostenibilidad</a:t>
            </a:r>
            <a:r>
              <a:rPr lang="es-ES_tradnl" smtClean="0"/>
              <a:t>.</a:t>
            </a:r>
          </a:p>
          <a:p>
            <a:r>
              <a:rPr lang="es-ES_tradnl" smtClean="0"/>
              <a:t>Y, tal y como se ha desarrollado, </a:t>
            </a:r>
            <a:r>
              <a:rPr lang="es-ES_tradnl" b="1" smtClean="0"/>
              <a:t>no existe una única fórmula</a:t>
            </a:r>
            <a:r>
              <a:rPr lang="es-ES_tradnl" smtClean="0"/>
              <a:t>, sino un amplia cantidad de métodos de valoración. </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1 Título"/>
          <p:cNvSpPr>
            <a:spLocks noGrp="1"/>
          </p:cNvSpPr>
          <p:nvPr>
            <p:ph type="title"/>
          </p:nvPr>
        </p:nvSpPr>
        <p:spPr>
          <a:xfrm>
            <a:off x="142875" y="704850"/>
            <a:ext cx="8543925" cy="1143000"/>
          </a:xfrm>
        </p:spPr>
        <p:txBody>
          <a:bodyPr/>
          <a:lstStyle/>
          <a:p>
            <a:r>
              <a:rPr lang="es-ES" sz="2800" b="1" smtClean="0"/>
              <a:t>Algunas reflexiones finales sobre la valoración económica del medio ambiente y el desarrollo sostenible</a:t>
            </a:r>
            <a:endParaRPr lang="es-ES" sz="2800" smtClean="0"/>
          </a:p>
        </p:txBody>
      </p:sp>
      <p:sp>
        <p:nvSpPr>
          <p:cNvPr id="320514" name="2 Marcador de contenido"/>
          <p:cNvSpPr>
            <a:spLocks noGrp="1"/>
          </p:cNvSpPr>
          <p:nvPr>
            <p:ph idx="1"/>
          </p:nvPr>
        </p:nvSpPr>
        <p:spPr/>
        <p:txBody>
          <a:bodyPr/>
          <a:lstStyle/>
          <a:p>
            <a:r>
              <a:rPr lang="es-ES_tradnl" smtClean="0"/>
              <a:t>La elección del más adecuado estará condicionada por el manejo de </a:t>
            </a:r>
            <a:r>
              <a:rPr lang="es-ES_tradnl" b="1" smtClean="0"/>
              <a:t>fuentes </a:t>
            </a:r>
            <a:r>
              <a:rPr lang="es-ES_tradnl" smtClean="0"/>
              <a:t>e información disponible, por el </a:t>
            </a:r>
            <a:r>
              <a:rPr lang="es-ES_tradnl" b="1" smtClean="0"/>
              <a:t>tiempo</a:t>
            </a:r>
            <a:r>
              <a:rPr lang="es-ES_tradnl" smtClean="0"/>
              <a:t>, por los </a:t>
            </a:r>
            <a:r>
              <a:rPr lang="es-ES_tradnl" b="1" smtClean="0"/>
              <a:t>recursos disponibles</a:t>
            </a:r>
            <a:r>
              <a:rPr lang="es-ES_tradnl" smtClean="0"/>
              <a:t>, por el tipo de </a:t>
            </a:r>
            <a:r>
              <a:rPr lang="es-ES_tradnl" b="1" smtClean="0"/>
              <a:t>bien a evaluar </a:t>
            </a:r>
            <a:r>
              <a:rPr lang="es-ES_tradnl" smtClean="0"/>
              <a:t>y por la existencia o no de buenas </a:t>
            </a:r>
            <a:r>
              <a:rPr lang="es-ES_tradnl" b="1" smtClean="0"/>
              <a:t>bases de datos </a:t>
            </a:r>
            <a:r>
              <a:rPr lang="es-ES_tradnl" smtClean="0"/>
              <a:t>actualizadas (Herruzo, 2002, Osorio y Correa). </a:t>
            </a:r>
            <a:endParaRPr lang="es-ES" smtClean="0"/>
          </a:p>
          <a:p>
            <a:r>
              <a:rPr lang="es-ES_tradnl" smtClean="0"/>
              <a:t>Adicionalmente otros aspectos a tener en cuenta son el riesgo y la incertidumbre, las tasas de descuento y su distribución, alcance de la valoración, etc. (Linares y Romero, 2008).</a:t>
            </a:r>
            <a:endParaRPr lang="es-ES" smtClean="0"/>
          </a:p>
          <a:p>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1 Título"/>
          <p:cNvSpPr>
            <a:spLocks noGrp="1"/>
          </p:cNvSpPr>
          <p:nvPr>
            <p:ph type="title"/>
          </p:nvPr>
        </p:nvSpPr>
        <p:spPr>
          <a:xfrm>
            <a:off x="214313" y="704850"/>
            <a:ext cx="8472487" cy="1143000"/>
          </a:xfrm>
        </p:spPr>
        <p:txBody>
          <a:bodyPr/>
          <a:lstStyle/>
          <a:p>
            <a:r>
              <a:rPr lang="es-ES" sz="2800" b="1" smtClean="0"/>
              <a:t>Algunas reflexiones finales sobre la valoración económica del medio ambiente y el desarrollo sostenible</a:t>
            </a:r>
            <a:endParaRPr lang="es-ES" sz="2800" smtClean="0"/>
          </a:p>
        </p:txBody>
      </p:sp>
      <p:sp>
        <p:nvSpPr>
          <p:cNvPr id="3" name="2 Marcador de contenido"/>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s-ES_tradnl" dirty="0" smtClean="0"/>
              <a:t>Es relevante en estas decisiones una mayor </a:t>
            </a:r>
            <a:r>
              <a:rPr lang="es-ES_tradnl" b="1" dirty="0" smtClean="0"/>
              <a:t>participación de organizaciones no gubernamentales</a:t>
            </a:r>
            <a:r>
              <a:rPr lang="es-ES_tradnl" dirty="0" smtClean="0"/>
              <a:t>, de las </a:t>
            </a:r>
            <a:r>
              <a:rPr lang="es-ES_tradnl" b="1" dirty="0" smtClean="0"/>
              <a:t>comunidades</a:t>
            </a:r>
            <a:r>
              <a:rPr lang="es-ES_tradnl" dirty="0" smtClean="0"/>
              <a:t> que utilizan directamente los recursos naturales y su biodiversidad. </a:t>
            </a:r>
          </a:p>
          <a:p>
            <a:pPr marL="274320" indent="-274320" fontAlgn="auto">
              <a:spcAft>
                <a:spcPts val="0"/>
              </a:spcAft>
              <a:buClr>
                <a:schemeClr val="accent3"/>
              </a:buClr>
              <a:buFont typeface="Wingdings 2"/>
              <a:buChar char=""/>
              <a:defRPr/>
            </a:pPr>
            <a:r>
              <a:rPr lang="es-ES_tradnl" dirty="0" smtClean="0"/>
              <a:t>Además de la conveniencia de tratarlos de manera </a:t>
            </a:r>
            <a:r>
              <a:rPr lang="es-ES_tradnl" b="1" dirty="0" smtClean="0"/>
              <a:t>multidisciplinar</a:t>
            </a:r>
            <a:r>
              <a:rPr lang="es-ES_tradnl" dirty="0" smtClean="0"/>
              <a:t>: modelación física y biológica, sociológica y económica y </a:t>
            </a:r>
            <a:r>
              <a:rPr lang="es-ES_tradnl" dirty="0" err="1" smtClean="0"/>
              <a:t>multicriterio</a:t>
            </a:r>
            <a:r>
              <a:rPr lang="es-ES_tradnl" dirty="0" smtClean="0"/>
              <a:t>. </a:t>
            </a:r>
          </a:p>
          <a:p>
            <a:pPr marL="274320" indent="-274320" fontAlgn="auto">
              <a:spcAft>
                <a:spcPts val="0"/>
              </a:spcAft>
              <a:buClr>
                <a:schemeClr val="accent3"/>
              </a:buClr>
              <a:buFont typeface="Wingdings 2"/>
              <a:buChar char=""/>
              <a:defRPr/>
            </a:pPr>
            <a:r>
              <a:rPr lang="es-ES_tradnl" b="1" i="1" dirty="0" smtClean="0">
                <a:effectLst>
                  <a:outerShdw blurRad="38100" dist="38100" dir="2700000" algn="tl">
                    <a:srgbClr val="000000">
                      <a:alpha val="43137"/>
                    </a:srgbClr>
                  </a:outerShdw>
                </a:effectLst>
              </a:rPr>
              <a:t>Con el fin último de que ayuden a conseguir un desarrollo rural más sostenible. </a:t>
            </a:r>
            <a:endParaRPr lang="es-ES" b="1" i="1" dirty="0" smtClean="0">
              <a:effectLst>
                <a:outerShdw blurRad="38100" dist="38100" dir="2700000" algn="tl">
                  <a:srgbClr val="000000">
                    <a:alpha val="43137"/>
                  </a:srgbClr>
                </a:outerShdw>
              </a:effectLst>
            </a:endParaRPr>
          </a:p>
          <a:p>
            <a:pPr marL="274320" indent="-274320" fontAlgn="auto">
              <a:spcAft>
                <a:spcPts val="0"/>
              </a:spcAft>
              <a:buClr>
                <a:schemeClr val="accent3"/>
              </a:buClr>
              <a:buFont typeface="Wingdings 2"/>
              <a:buNone/>
              <a:defRPr/>
            </a:pPr>
            <a:endParaRPr lang="es-ES" dirty="0" smtClean="0"/>
          </a:p>
          <a:p>
            <a:pPr marL="274320" indent="-274320" fontAlgn="auto">
              <a:spcAft>
                <a:spcPts val="0"/>
              </a:spcAft>
              <a:buClr>
                <a:schemeClr val="accent3"/>
              </a:buClr>
              <a:buFont typeface="Wingdings 2"/>
              <a:buChar char=""/>
              <a:defRPr/>
            </a:pPr>
            <a:endParaRPr lang="es-ES" dirty="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2 Marcador de texto"/>
          <p:cNvSpPr>
            <a:spLocks noGrp="1"/>
          </p:cNvSpPr>
          <p:nvPr>
            <p:ph type="body" idx="1"/>
          </p:nvPr>
        </p:nvSpPr>
        <p:spPr>
          <a:xfrm>
            <a:off x="530225" y="2705100"/>
            <a:ext cx="7772400" cy="1509713"/>
          </a:xfrm>
        </p:spPr>
        <p:txBody>
          <a:bodyPr/>
          <a:lstStyle/>
          <a:p>
            <a:pPr algn="ctr"/>
            <a:r>
              <a:rPr lang="es-ES" sz="4000" b="1" i="1" smtClean="0"/>
              <a:t>MUCHAS GRACIAS POR SU ATENCIÓN</a:t>
            </a:r>
          </a:p>
        </p:txBody>
      </p:sp>
      <p:sp>
        <p:nvSpPr>
          <p:cNvPr id="4" name="3 Marcador de pie de página"/>
          <p:cNvSpPr>
            <a:spLocks noGrp="1"/>
          </p:cNvSpPr>
          <p:nvPr>
            <p:ph type="ftr" sz="quarter" idx="11"/>
          </p:nvPr>
        </p:nvSpPr>
        <p:spPr>
          <a:xfrm>
            <a:off x="468313" y="6165850"/>
            <a:ext cx="8424862" cy="365125"/>
          </a:xfrm>
        </p:spPr>
        <p:txBody>
          <a:bodyPr/>
          <a:lstStyle/>
          <a:p>
            <a:pPr>
              <a:defRPr/>
            </a:pPr>
            <a:r>
              <a:rPr lang="es-ES" sz="2000" b="1" dirty="0"/>
              <a:t>I</a:t>
            </a:r>
            <a:r>
              <a:rPr lang="es-ES" sz="2000" b="1" i="1" dirty="0"/>
              <a:t> </a:t>
            </a:r>
            <a:r>
              <a:rPr lang="es-ES" sz="2000" b="1" i="1" dirty="0">
                <a:cs typeface="Aharoni" pitchFamily="2" charset="-79"/>
              </a:rPr>
              <a:t>Encuentro Desarrollo Rural Sostenible, 14 de febrero de 2013. </a:t>
            </a:r>
          </a:p>
          <a:p>
            <a:pPr>
              <a:defRPr/>
            </a:pPr>
            <a:r>
              <a:rPr lang="es-ES" sz="2000" b="1" i="1" dirty="0">
                <a:cs typeface="Aharoni" pitchFamily="2" charset="-79"/>
              </a:rPr>
              <a:t>U ZARAGOZA C. BANTIERRA</a:t>
            </a:r>
          </a:p>
          <a:p>
            <a:pPr algn="ctr">
              <a:defRPr/>
            </a:pPr>
            <a:endParaRPr lang="es-ES" b="1" dirty="0"/>
          </a:p>
        </p:txBody>
      </p:sp>
      <p:graphicFrame>
        <p:nvGraphicFramePr>
          <p:cNvPr id="233473" name="Object 1"/>
          <p:cNvGraphicFramePr>
            <a:graphicFrameLocks noChangeAspect="1"/>
          </p:cNvGraphicFramePr>
          <p:nvPr/>
        </p:nvGraphicFramePr>
        <p:xfrm>
          <a:off x="0" y="0"/>
          <a:ext cx="2232025" cy="1296988"/>
        </p:xfrm>
        <a:graphic>
          <a:graphicData uri="http://schemas.openxmlformats.org/presentationml/2006/ole">
            <p:oleObj spid="_x0000_s233473" r:id="rId4" imgW="6861717" imgH="4007005" progId="">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1 Título"/>
          <p:cNvSpPr>
            <a:spLocks noGrp="1"/>
          </p:cNvSpPr>
          <p:nvPr>
            <p:ph type="title"/>
          </p:nvPr>
        </p:nvSpPr>
        <p:spPr/>
        <p:txBody>
          <a:bodyPr/>
          <a:lstStyle/>
          <a:p>
            <a:r>
              <a:rPr lang="es-ES" smtClean="0"/>
              <a:t>Introducción</a:t>
            </a:r>
          </a:p>
        </p:txBody>
      </p:sp>
      <p:sp>
        <p:nvSpPr>
          <p:cNvPr id="3" name="2 Marcador de contenido"/>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s-ES_tradnl" dirty="0" smtClean="0"/>
              <a:t>Los resultados no son precios sino </a:t>
            </a:r>
            <a:r>
              <a:rPr lang="es-ES_tradnl" b="1" dirty="0" smtClean="0"/>
              <a:t>indicadores monetarios del valor </a:t>
            </a:r>
            <a:r>
              <a:rPr lang="es-ES_tradnl" dirty="0" smtClean="0"/>
              <a:t>para los individuos de los servicios proporcionados y que permiten </a:t>
            </a:r>
            <a:r>
              <a:rPr lang="es-ES_tradnl" b="1" dirty="0" smtClean="0"/>
              <a:t>comparar </a:t>
            </a:r>
            <a:r>
              <a:rPr lang="es-ES_tradnl" dirty="0" smtClean="0"/>
              <a:t>entre bienes y servicio ambientales y los beneficios del desarrollo (Romero, 1997).</a:t>
            </a:r>
          </a:p>
          <a:p>
            <a:pPr marL="274320" indent="-274320" fontAlgn="auto">
              <a:spcAft>
                <a:spcPts val="0"/>
              </a:spcAft>
              <a:buClr>
                <a:schemeClr val="accent3"/>
              </a:buClr>
              <a:buFont typeface="Wingdings 2"/>
              <a:buNone/>
              <a:defRPr/>
            </a:pPr>
            <a:endParaRPr lang="es-ES_tradnl" dirty="0" smtClean="0"/>
          </a:p>
          <a:p>
            <a:pPr marL="274320" indent="-274320" fontAlgn="auto">
              <a:spcAft>
                <a:spcPts val="0"/>
              </a:spcAft>
              <a:buClr>
                <a:schemeClr val="accent3"/>
              </a:buClr>
              <a:buFont typeface="Wingdings 2"/>
              <a:buChar char=""/>
              <a:defRPr/>
            </a:pPr>
            <a:r>
              <a:rPr lang="es-ES_tradnl" i="1" dirty="0" smtClean="0">
                <a:effectLst>
                  <a:outerShdw blurRad="38100" dist="38100" dir="2700000" algn="tl">
                    <a:srgbClr val="000000">
                      <a:alpha val="43137"/>
                    </a:srgbClr>
                  </a:outerShdw>
                </a:effectLst>
              </a:rPr>
              <a:t>Dicha comparación resulta necesaria para evaluar la gestión de la protección, conservación y explotación de los recursos naturales. </a:t>
            </a:r>
            <a:endParaRPr lang="es-ES" i="1" dirty="0" smtClean="0">
              <a:effectLst>
                <a:outerShdw blurRad="38100" dist="38100" dir="2700000" algn="tl">
                  <a:srgbClr val="000000">
                    <a:alpha val="43137"/>
                  </a:srgbClr>
                </a:outerShdw>
              </a:effectLst>
            </a:endParaRPr>
          </a:p>
          <a:p>
            <a:pPr marL="274320" indent="-274320" fontAlgn="auto">
              <a:spcAft>
                <a:spcPts val="0"/>
              </a:spcAft>
              <a:buClr>
                <a:schemeClr val="accent3"/>
              </a:buClr>
              <a:buFont typeface="Wingdings 2"/>
              <a:buNone/>
              <a:defRPr/>
            </a:pPr>
            <a:endParaRPr lang="es-ES" dirty="0"/>
          </a:p>
        </p:txBody>
      </p:sp>
      <p:sp>
        <p:nvSpPr>
          <p:cNvPr id="4" name="3 Marcador de pie de página"/>
          <p:cNvSpPr>
            <a:spLocks noGrp="1"/>
          </p:cNvSpPr>
          <p:nvPr>
            <p:ph type="ftr" sz="quarter" idx="11"/>
          </p:nvPr>
        </p:nvSpPr>
        <p:spPr>
          <a:xfrm>
            <a:off x="1187450" y="6356350"/>
            <a:ext cx="4832350" cy="365125"/>
          </a:xfrm>
        </p:spPr>
        <p:txBody>
          <a:bodyPr/>
          <a:lstStyle/>
          <a:p>
            <a:pPr>
              <a:defRPr/>
            </a:pPr>
            <a:r>
              <a:rPr lang="es-ES" dirty="0"/>
              <a:t>I Encuentro Desarrollo Rural Sostenible, 14 de febrero de 2013</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1 Título"/>
          <p:cNvSpPr>
            <a:spLocks noGrp="1"/>
          </p:cNvSpPr>
          <p:nvPr>
            <p:ph type="title"/>
          </p:nvPr>
        </p:nvSpPr>
        <p:spPr>
          <a:xfrm>
            <a:off x="468313" y="1412875"/>
            <a:ext cx="8229600" cy="1287463"/>
          </a:xfrm>
        </p:spPr>
        <p:txBody>
          <a:bodyPr/>
          <a:lstStyle/>
          <a:p>
            <a:r>
              <a:rPr lang="es-ES" smtClean="0"/>
              <a:t>Introducción</a:t>
            </a:r>
          </a:p>
        </p:txBody>
      </p:sp>
      <p:sp>
        <p:nvSpPr>
          <p:cNvPr id="230402" name="2 Marcador de contenido"/>
          <p:cNvSpPr>
            <a:spLocks noGrp="1"/>
          </p:cNvSpPr>
          <p:nvPr>
            <p:ph idx="1"/>
          </p:nvPr>
        </p:nvSpPr>
        <p:spPr>
          <a:xfrm>
            <a:off x="468313" y="2781300"/>
            <a:ext cx="8229600" cy="4389438"/>
          </a:xfrm>
        </p:spPr>
        <p:txBody>
          <a:bodyPr/>
          <a:lstStyle/>
          <a:p>
            <a:r>
              <a:rPr lang="es-ES_tradnl" smtClean="0"/>
              <a:t>La valoración económica del medio ambiente aborda una importante </a:t>
            </a:r>
            <a:r>
              <a:rPr lang="es-ES_tradnl" b="1" smtClean="0"/>
              <a:t>tipología de recursos</a:t>
            </a:r>
            <a:r>
              <a:rPr lang="es-ES_tradnl" smtClean="0"/>
              <a:t>: bosques, montes, biodiversidad, depuración de aguas, aguas residuales, espacios recreativos, urbanismo y zonas verdes, ecoinnovación, residuos sólidos, emisiones contaminantes, etc. (Oviedo et al., 2011).</a:t>
            </a:r>
            <a:endParaRPr lang="es-ES" smtClean="0"/>
          </a:p>
          <a:p>
            <a:r>
              <a:rPr lang="es-ES_tradnl" smtClean="0"/>
              <a:t>Siendo </a:t>
            </a:r>
            <a:r>
              <a:rPr lang="es-ES_tradnl" b="1" smtClean="0"/>
              <a:t>difícil</a:t>
            </a:r>
            <a:r>
              <a:rPr lang="es-ES_tradnl" smtClean="0"/>
              <a:t> crear modelos económicos de </a:t>
            </a:r>
            <a:r>
              <a:rPr lang="es-ES_tradnl" b="1" smtClean="0"/>
              <a:t>asignación de valor a la naturaleza</a:t>
            </a:r>
            <a:r>
              <a:rPr lang="es-ES_tradnl" smtClean="0"/>
              <a:t> (Armendáriz, 2008).</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30404" name="Picture 2"/>
          <p:cNvPicPr>
            <a:picLocks noChangeAspect="1" noChangeArrowheads="1"/>
          </p:cNvPicPr>
          <p:nvPr/>
        </p:nvPicPr>
        <p:blipFill>
          <a:blip r:embed="rId3"/>
          <a:srcRect/>
          <a:stretch>
            <a:fillRect/>
          </a:stretch>
        </p:blipFill>
        <p:spPr bwMode="auto">
          <a:xfrm>
            <a:off x="0" y="0"/>
            <a:ext cx="9144000" cy="19161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1 Título"/>
          <p:cNvSpPr>
            <a:spLocks noGrp="1"/>
          </p:cNvSpPr>
          <p:nvPr>
            <p:ph type="title"/>
          </p:nvPr>
        </p:nvSpPr>
        <p:spPr/>
        <p:txBody>
          <a:bodyPr/>
          <a:lstStyle/>
          <a:p>
            <a:r>
              <a:rPr lang="es-ES" smtClean="0"/>
              <a:t>Introducción</a:t>
            </a:r>
          </a:p>
        </p:txBody>
      </p:sp>
      <p:sp>
        <p:nvSpPr>
          <p:cNvPr id="232450" name="2 Marcador de contenido"/>
          <p:cNvSpPr>
            <a:spLocks noGrp="1"/>
          </p:cNvSpPr>
          <p:nvPr>
            <p:ph idx="1"/>
          </p:nvPr>
        </p:nvSpPr>
        <p:spPr/>
        <p:txBody>
          <a:bodyPr/>
          <a:lstStyle/>
          <a:p>
            <a:r>
              <a:rPr lang="es-ES" smtClean="0"/>
              <a:t>EJEMPLO: </a:t>
            </a:r>
          </a:p>
          <a:p>
            <a:pPr lvl="1"/>
            <a:r>
              <a:rPr lang="es-ES" smtClean="0"/>
              <a:t>Beneficios </a:t>
            </a:r>
            <a:r>
              <a:rPr lang="es-ES" b="1" smtClean="0"/>
              <a:t>multifuncionales </a:t>
            </a:r>
            <a:r>
              <a:rPr lang="es-ES" smtClean="0"/>
              <a:t>de los Bosques</a:t>
            </a:r>
          </a:p>
          <a:p>
            <a:pPr lvl="1">
              <a:buFont typeface="Wingdings 2" pitchFamily="18" charset="2"/>
              <a:buNone/>
            </a:pPr>
            <a:r>
              <a:rPr lang="es-ES_tradnl" smtClean="0"/>
              <a:t>ecológico, protector de la biodiversidad y estabilidad climática, paisajístico, recreativo, productivo….</a:t>
            </a:r>
            <a:endParaRPr lang="es-ES"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pic>
        <p:nvPicPr>
          <p:cNvPr id="232452" name="Picture 2" descr="C:\Documents and Settings\usuario\Escritorio\imagenes_medioambiente\bosque.jpg"/>
          <p:cNvPicPr>
            <a:picLocks noChangeAspect="1" noChangeArrowheads="1"/>
          </p:cNvPicPr>
          <p:nvPr/>
        </p:nvPicPr>
        <p:blipFill>
          <a:blip r:embed="rId3"/>
          <a:srcRect/>
          <a:stretch>
            <a:fillRect/>
          </a:stretch>
        </p:blipFill>
        <p:spPr bwMode="auto">
          <a:xfrm>
            <a:off x="4140200" y="3789363"/>
            <a:ext cx="5003800" cy="30686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1 Título"/>
          <p:cNvSpPr>
            <a:spLocks noGrp="1"/>
          </p:cNvSpPr>
          <p:nvPr>
            <p:ph type="title"/>
          </p:nvPr>
        </p:nvSpPr>
        <p:spPr/>
        <p:txBody>
          <a:bodyPr/>
          <a:lstStyle/>
          <a:p>
            <a:r>
              <a:rPr lang="es-ES" smtClean="0"/>
              <a:t>Introducción</a:t>
            </a:r>
          </a:p>
        </p:txBody>
      </p:sp>
      <p:sp>
        <p:nvSpPr>
          <p:cNvPr id="234498" name="2 Marcador de contenido"/>
          <p:cNvSpPr>
            <a:spLocks noGrp="1"/>
          </p:cNvSpPr>
          <p:nvPr>
            <p:ph idx="1"/>
          </p:nvPr>
        </p:nvSpPr>
        <p:spPr/>
        <p:txBody>
          <a:bodyPr/>
          <a:lstStyle/>
          <a:p>
            <a:r>
              <a:rPr lang="es-ES_tradnl" smtClean="0"/>
              <a:t>En este contexto de relaciones entre el medio ambiente y el sistema económico, surgen dos escuelas para la valoración económica del medio ambiente:</a:t>
            </a:r>
          </a:p>
          <a:p>
            <a:pPr>
              <a:buFont typeface="Wingdings 2" pitchFamily="18" charset="2"/>
              <a:buNone/>
            </a:pPr>
            <a:endParaRPr lang="es-ES" smtClean="0"/>
          </a:p>
          <a:p>
            <a:pPr lvl="1"/>
            <a:r>
              <a:rPr lang="es-ES" smtClean="0"/>
              <a:t>ECONOMÍA </a:t>
            </a:r>
            <a:r>
              <a:rPr lang="es-ES" b="1" smtClean="0"/>
              <a:t>AMBIENTAL</a:t>
            </a:r>
          </a:p>
          <a:p>
            <a:pPr lvl="1">
              <a:buFont typeface="Wingdings 2" pitchFamily="18" charset="2"/>
              <a:buNone/>
            </a:pPr>
            <a:endParaRPr lang="es-ES" b="1" smtClean="0"/>
          </a:p>
          <a:p>
            <a:pPr lvl="1"/>
            <a:r>
              <a:rPr lang="es-ES" smtClean="0"/>
              <a:t>ECONOMÍA </a:t>
            </a:r>
            <a:r>
              <a:rPr lang="es-ES" b="1" smtClean="0"/>
              <a:t>ECOLÓGICA</a:t>
            </a:r>
            <a:endParaRPr lang="es-ES_tradnl" b="1" smtClean="0"/>
          </a:p>
        </p:txBody>
      </p:sp>
      <p:sp>
        <p:nvSpPr>
          <p:cNvPr id="4" name="3 Marcador de pie de página"/>
          <p:cNvSpPr>
            <a:spLocks noGrp="1"/>
          </p:cNvSpPr>
          <p:nvPr>
            <p:ph type="ftr" sz="quarter" idx="11"/>
          </p:nvPr>
        </p:nvSpPr>
        <p:spPr/>
        <p:txBody>
          <a:bodyPr/>
          <a:lstStyle/>
          <a:p>
            <a:pPr>
              <a:defRPr/>
            </a:pPr>
            <a:r>
              <a:rPr lang="es-ES"/>
              <a:t>I Encuentro Desarrollo Rural Sostenible, 14 de febrero de 2013</a:t>
            </a:r>
            <a:endParaRPr lang="es-E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498</TotalTime>
  <Words>3635</Words>
  <Application>Microsoft Office PowerPoint</Application>
  <PresentationFormat>On-screen Show (4:3)</PresentationFormat>
  <Paragraphs>293</Paragraphs>
  <Slides>53</Slides>
  <Notes>53</Notes>
  <HiddenSlides>0</HiddenSlides>
  <MMClips>0</MMClips>
  <ScaleCrop>false</ScaleCrop>
  <HeadingPairs>
    <vt:vector size="8" baseType="variant">
      <vt:variant>
        <vt:lpstr>Fuentes usadas</vt:lpstr>
      </vt:variant>
      <vt:variant>
        <vt:i4>5</vt:i4>
      </vt:variant>
      <vt:variant>
        <vt:lpstr>Plantilla de diseño</vt:lpstr>
      </vt:variant>
      <vt:variant>
        <vt:i4>4</vt:i4>
      </vt:variant>
      <vt:variant>
        <vt:lpstr>Servidores OLE incrustados</vt:lpstr>
      </vt:variant>
      <vt:variant>
        <vt:i4>0</vt:i4>
      </vt:variant>
      <vt:variant>
        <vt:lpstr>Títulos de diapositiva</vt:lpstr>
      </vt:variant>
      <vt:variant>
        <vt:i4>53</vt:i4>
      </vt:variant>
    </vt:vector>
  </HeadingPairs>
  <TitlesOfParts>
    <vt:vector size="62" baseType="lpstr">
      <vt:lpstr>Constantia</vt:lpstr>
      <vt:lpstr>Arial</vt:lpstr>
      <vt:lpstr>Calibri</vt:lpstr>
      <vt:lpstr>Wingdings 2</vt:lpstr>
      <vt:lpstr>Aharoni</vt:lpstr>
      <vt:lpstr>Flujo</vt:lpstr>
      <vt:lpstr>Flujo</vt:lpstr>
      <vt:lpstr>Flujo</vt:lpstr>
      <vt:lpstr>Flujo</vt:lpstr>
      <vt:lpstr>Diapositiva 1</vt:lpstr>
      <vt:lpstr>Diapositiva 2</vt:lpstr>
      <vt:lpstr>Introducción</vt:lpstr>
      <vt:lpstr>Introducción</vt:lpstr>
      <vt:lpstr>Introducción</vt:lpstr>
      <vt:lpstr>Introducción</vt:lpstr>
      <vt:lpstr>Introducción</vt:lpstr>
      <vt:lpstr>Introducción</vt:lpstr>
      <vt:lpstr>Introducción</vt:lpstr>
      <vt:lpstr>Dos escuelas en valoración económica del medio ambiente</vt:lpstr>
      <vt:lpstr>Dos escuelas en valoración económica del medio ambiente</vt:lpstr>
      <vt:lpstr>Dos escuelas en valoración económica del medio ambiente</vt:lpstr>
      <vt:lpstr>Economía Ambiental</vt:lpstr>
      <vt:lpstr>Economía Ambiental</vt:lpstr>
      <vt:lpstr>Economía Ambiental</vt:lpstr>
      <vt:lpstr>Economía Ambiental</vt:lpstr>
      <vt:lpstr>Economía Ambiental</vt:lpstr>
      <vt:lpstr>Diapositiva 18</vt:lpstr>
      <vt:lpstr>Economía Ambiental</vt:lpstr>
      <vt:lpstr>Distintos tipos de valores en Economía Ambiental</vt:lpstr>
      <vt:lpstr>Distintos tipos de valores en Economía Ambiental</vt:lpstr>
      <vt:lpstr>Distintos tipos de valores en Economía Ambiental</vt:lpstr>
      <vt:lpstr>  Distintos tipos de valores en Economía Ambiental VALOR ECONÓMICO TOTAL Fuente: Fuente: Pearce, D. y Moran D. 1994. The economic Value of Biodiversity. UICN, Londres </vt:lpstr>
      <vt:lpstr>Distintos tipos de valores en Economía Ambiental VALOR ECONÓMICO TOTAL</vt:lpstr>
      <vt:lpstr>Distintos tipos de valores en Economía Ambiental VALOR ECONÓMICO TOTAL</vt:lpstr>
      <vt:lpstr>Distintos tipos de valores en Economía Ambiental VALOR ECONÓMICO TOTAL</vt:lpstr>
      <vt:lpstr>Distintos tipos de valores en Economía Ambiental VALOR ECONÓMICO TOTAL</vt:lpstr>
      <vt:lpstr>Distintos tipos de valores en Economía Ambiental VALOR ECONÓMICO TOTAL</vt:lpstr>
      <vt:lpstr>Economía Ambiental.  Reflexión Intermedia</vt:lpstr>
      <vt:lpstr>Economía Ambiental.  Reflexión Intermedia</vt:lpstr>
      <vt:lpstr>Economía Ambiental.  Reflexión Intermedia</vt:lpstr>
      <vt:lpstr>Economía Ambiental.  Reflexión Intermedia</vt:lpstr>
      <vt:lpstr>Economía Ambiental.  Técnicas de Valoración</vt:lpstr>
      <vt:lpstr>Economía Ambiental.  Técnicas de Valoración</vt:lpstr>
      <vt:lpstr>Economía Ambiental.  Técnicas de Valoración</vt:lpstr>
      <vt:lpstr>Economía Ambiental.  Técnicas de Valoración</vt:lpstr>
      <vt:lpstr>Economía Ambiental.  Técnicas de Valoración</vt:lpstr>
      <vt:lpstr>Economía Ambiental.  Técnicas de Valoración</vt:lpstr>
      <vt:lpstr>Técnicas de Valoración MÉTODOS INDIRECTOS. PREFERENCIAS REVELADAS</vt:lpstr>
      <vt:lpstr>Técnicas de Valoración MÉTODOS INDIRECTOS. PREFERENCIAS REVELADAS</vt:lpstr>
      <vt:lpstr>Técnicas de Valoración MÉTODOS INDIRECTOS. PREFERENCIAS REVELADAS</vt:lpstr>
      <vt:lpstr>Técnicas de Valoración MÉTODOS INDIRECTOS. PREFERENCIAS REVELADAS Fuente: Cerdá, 2003</vt:lpstr>
      <vt:lpstr>Técnicas de Valoración MÉTODOS INDIRECTOS. PREFERENCIAS REVELADAS</vt:lpstr>
      <vt:lpstr>Técnicas de Valoración MÉTODOS INDIRECTOS. PREFERENCIAS REVELADAS</vt:lpstr>
      <vt:lpstr>Técnicas de Valoración MÉTODOS DIRECTOS. PREFERENCIAS DECLARADAS</vt:lpstr>
      <vt:lpstr>Técnicas de Valoración MÉTODOS DIRECTOS. PREFERENCIAS DECLARADAS.  Valoración CONTINGENTE</vt:lpstr>
      <vt:lpstr>Técnicas de Valoración MÉTODOS DIRECTOS. PREFERENCIAS DECLARADAS.  Valoración CONTINGENTE Fuente: López-Mosquera, N., Sánchez, M. (2011) The emotional and satisfaction benefits to visitors as explanatory factors in the monetary valuation in the environmental goods. An application to the periurban green spaces. Land Use Policy, 28 (1), 151-166. </vt:lpstr>
      <vt:lpstr>     Técnicas de Valoración MÉTODOS DIRECTOS. PREFERENCIAS DECLARADAS. Valoración CONTINGENTE Fuente: Lera, F.; Faulin, J. Sánchez, M. (2012). Determinants of the willingness to pay for reducing environmental impacts of road. Transportation Research. Part D. Transport and Environment, 17 (3), 215-220. </vt:lpstr>
      <vt:lpstr>Técnicas de Valoración MÉTODOS DIRECTOS. PREFERENCIAS DECLARADAS</vt:lpstr>
      <vt:lpstr>Algunas reflexiones finales sobre la valoración económica del medio ambiente y el desarrollo sostenible</vt:lpstr>
      <vt:lpstr>Algunas reflexiones finales sobre la valoración económica del medio ambiente y el desarrollo sostenible</vt:lpstr>
      <vt:lpstr>Algunas reflexiones finales sobre la valoración económica del medio ambiente y el desarrollo sostenible</vt:lpstr>
      <vt:lpstr>Diapositiva 53</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VALORACION DEL MEDIO AMBIENTE PARA EL DESARROLLO RURAL SOSTENIBLE </dc:title>
  <dc:creator>Valued Acer Customer</dc:creator>
  <cp:lastModifiedBy>usuario</cp:lastModifiedBy>
  <cp:revision>191</cp:revision>
  <dcterms:created xsi:type="dcterms:W3CDTF">2013-02-07T18:27:24Z</dcterms:created>
  <dcterms:modified xsi:type="dcterms:W3CDTF">2013-02-12T20:11:22Z</dcterms:modified>
</cp:coreProperties>
</file>