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293" r:id="rId3"/>
    <p:sldId id="267" r:id="rId4"/>
    <p:sldId id="266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94" r:id="rId16"/>
    <p:sldId id="278" r:id="rId17"/>
    <p:sldId id="295" r:id="rId18"/>
    <p:sldId id="279" r:id="rId19"/>
    <p:sldId id="280" r:id="rId20"/>
    <p:sldId id="281" r:id="rId21"/>
    <p:sldId id="282" r:id="rId22"/>
    <p:sldId id="283" r:id="rId23"/>
    <p:sldId id="284" r:id="rId24"/>
    <p:sldId id="256" r:id="rId25"/>
    <p:sldId id="257" r:id="rId26"/>
    <p:sldId id="258" r:id="rId27"/>
    <p:sldId id="291" r:id="rId28"/>
    <p:sldId id="259" r:id="rId29"/>
    <p:sldId id="262" r:id="rId30"/>
    <p:sldId id="261" r:id="rId31"/>
    <p:sldId id="292" r:id="rId32"/>
    <p:sldId id="286" r:id="rId33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42C"/>
    <a:srgbClr val="003038"/>
    <a:srgbClr val="053D5E"/>
    <a:srgbClr val="63260B"/>
    <a:srgbClr val="D5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GEM15%20Sergio\Cosas%20Cap&#237;tulo%201\Compara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usuario\Dropbox\GEM15%20Sergio\Cosas%20Cap&#237;tulo%201\Gr&#225;ficos%201.1,%201.2,%201.3%20y%201.7,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TEA15</c:v>
          </c:tx>
          <c:invertIfNegative val="0"/>
          <c:dLbls>
            <c:dLbl>
              <c:idx val="0"/>
              <c:layout>
                <c:manualLayout>
                  <c:x val="8.36820083682007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1.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1.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Regions!$B$28:$B$47</c:f>
              <c:strCache>
                <c:ptCount val="20"/>
                <c:pt idx="0">
                  <c:v>Ceuta</c:v>
                </c:pt>
                <c:pt idx="1">
                  <c:v>P. Vasco</c:v>
                </c:pt>
                <c:pt idx="2">
                  <c:v>Asturias</c:v>
                </c:pt>
                <c:pt idx="3">
                  <c:v>C. Valenciana</c:v>
                </c:pt>
                <c:pt idx="4">
                  <c:v>Rioja</c:v>
                </c:pt>
                <c:pt idx="5">
                  <c:v>Aragón</c:v>
                </c:pt>
                <c:pt idx="6">
                  <c:v>Melilla</c:v>
                </c:pt>
                <c:pt idx="7">
                  <c:v>Navarra</c:v>
                </c:pt>
                <c:pt idx="8">
                  <c:v>Extremadura</c:v>
                </c:pt>
                <c:pt idx="9">
                  <c:v>Canarias</c:v>
                </c:pt>
                <c:pt idx="10">
                  <c:v>Galicia</c:v>
                </c:pt>
                <c:pt idx="11">
                  <c:v>España</c:v>
                </c:pt>
                <c:pt idx="12">
                  <c:v>C. León</c:v>
                </c:pt>
                <c:pt idx="13">
                  <c:v>Murcia</c:v>
                </c:pt>
                <c:pt idx="14">
                  <c:v>Andalucía</c:v>
                </c:pt>
                <c:pt idx="15">
                  <c:v>Cataluña</c:v>
                </c:pt>
                <c:pt idx="16">
                  <c:v>Madrid</c:v>
                </c:pt>
                <c:pt idx="17">
                  <c:v>Cantabria</c:v>
                </c:pt>
                <c:pt idx="18">
                  <c:v>C. La Mancha</c:v>
                </c:pt>
                <c:pt idx="19">
                  <c:v>Baleares</c:v>
                </c:pt>
              </c:strCache>
            </c:strRef>
          </c:cat>
          <c:val>
            <c:numRef>
              <c:f>Regions!$C$28:$C$47</c:f>
              <c:numCache>
                <c:formatCode>0.0%</c:formatCode>
                <c:ptCount val="20"/>
                <c:pt idx="0">
                  <c:v>2.2302642460072901E-2</c:v>
                </c:pt>
                <c:pt idx="1">
                  <c:v>3.34636377364445E-2</c:v>
                </c:pt>
                <c:pt idx="2">
                  <c:v>3.5189060728827597E-2</c:v>
                </c:pt>
                <c:pt idx="3">
                  <c:v>3.7105170547028402E-2</c:v>
                </c:pt>
                <c:pt idx="4">
                  <c:v>4.0086700238558398E-2</c:v>
                </c:pt>
                <c:pt idx="5">
                  <c:v>4.1510855380811902E-2</c:v>
                </c:pt>
                <c:pt idx="6">
                  <c:v>4.1901357039584898E-2</c:v>
                </c:pt>
                <c:pt idx="7">
                  <c:v>4.5188495554133297E-2</c:v>
                </c:pt>
                <c:pt idx="8">
                  <c:v>4.7202063617295002E-2</c:v>
                </c:pt>
                <c:pt idx="9">
                  <c:v>5.0003088130135903E-2</c:v>
                </c:pt>
                <c:pt idx="10">
                  <c:v>5.5087602010648898E-2</c:v>
                </c:pt>
                <c:pt idx="11">
                  <c:v>5.6974558927938103E-2</c:v>
                </c:pt>
                <c:pt idx="12">
                  <c:v>5.7876804736059703E-2</c:v>
                </c:pt>
                <c:pt idx="13">
                  <c:v>5.8133956990162799E-2</c:v>
                </c:pt>
                <c:pt idx="14">
                  <c:v>6.3593182636790105E-2</c:v>
                </c:pt>
                <c:pt idx="15">
                  <c:v>6.4177432911276602E-2</c:v>
                </c:pt>
                <c:pt idx="16">
                  <c:v>6.5170387244985195E-2</c:v>
                </c:pt>
                <c:pt idx="17">
                  <c:v>6.5981675245609495E-2</c:v>
                </c:pt>
                <c:pt idx="18">
                  <c:v>7.2906324118340193E-2</c:v>
                </c:pt>
                <c:pt idx="19">
                  <c:v>8.7723781742657297E-2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464024"/>
        <c:axId val="362475000"/>
      </c:barChart>
      <c:catAx>
        <c:axId val="36246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62475000"/>
        <c:crosses val="autoZero"/>
        <c:auto val="1"/>
        <c:lblAlgn val="ctr"/>
        <c:lblOffset val="100"/>
        <c:noMultiLvlLbl val="0"/>
      </c:catAx>
      <c:valAx>
        <c:axId val="3624750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62464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TEA Aragón (%)</c:v>
          </c:tx>
          <c:marker>
            <c:symbol val="none"/>
          </c:marker>
          <c:dLbls>
            <c:dLbl>
              <c:idx val="1"/>
              <c:layout>
                <c:manualLayout>
                  <c:x val="-3.8888888888888903E-2"/>
                  <c:y val="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5555555555556E-2"/>
                  <c:y val="3.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33333333333402E-2"/>
                  <c:y val="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666666666666602E-2"/>
                  <c:y val="4.329004329004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5555555555556E-2"/>
                  <c:y val="5.691056910569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'Sección 1.1'!$B$5:$B$12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'Sección 1.1'!$C$5:$C$12</c:f>
              <c:numCache>
                <c:formatCode>General</c:formatCode>
                <c:ptCount val="8"/>
                <c:pt idx="0">
                  <c:v>8.1</c:v>
                </c:pt>
                <c:pt idx="1">
                  <c:v>4.5</c:v>
                </c:pt>
                <c:pt idx="2">
                  <c:v>3.7</c:v>
                </c:pt>
                <c:pt idx="3">
                  <c:v>5.3</c:v>
                </c:pt>
                <c:pt idx="4">
                  <c:v>4.5999999999999996</c:v>
                </c:pt>
                <c:pt idx="5">
                  <c:v>4.2</c:v>
                </c:pt>
                <c:pt idx="6">
                  <c:v>4.7</c:v>
                </c:pt>
                <c:pt idx="7">
                  <c:v>4.2</c:v>
                </c:pt>
              </c:numCache>
            </c:numRef>
          </c:val>
          <c:smooth val="0"/>
        </c:ser>
        <c:ser>
          <c:idx val="1"/>
          <c:order val="1"/>
          <c:tx>
            <c:v>TEA España (%)</c:v>
          </c:tx>
          <c:marker>
            <c:symbol val="none"/>
          </c:marker>
          <c:dLbls>
            <c:dLbl>
              <c:idx val="0"/>
              <c:layout>
                <c:manualLayout>
                  <c:x val="-2.2222222222222199E-2"/>
                  <c:y val="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663167104099E-2"/>
                  <c:y val="-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11111111111101E-2"/>
                  <c:y val="-6.01855497229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11111111111101E-2"/>
                  <c:y val="-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88888888889001E-2"/>
                  <c:y val="-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666666666666602E-2"/>
                  <c:y val="-6.493506493506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33333333333298E-2"/>
                  <c:y val="-4.14422892260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'Sección 1.1'!$B$5:$B$12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'Sección 1.1'!$D$5:$D$12</c:f>
              <c:numCache>
                <c:formatCode>General</c:formatCode>
                <c:ptCount val="8"/>
                <c:pt idx="0" formatCode="0.0">
                  <c:v>7</c:v>
                </c:pt>
                <c:pt idx="1">
                  <c:v>5.0999999999999996</c:v>
                </c:pt>
                <c:pt idx="2">
                  <c:v>4.3</c:v>
                </c:pt>
                <c:pt idx="3">
                  <c:v>5.8</c:v>
                </c:pt>
                <c:pt idx="4">
                  <c:v>5.7</c:v>
                </c:pt>
                <c:pt idx="5">
                  <c:v>5.2</c:v>
                </c:pt>
                <c:pt idx="6">
                  <c:v>5.5</c:v>
                </c:pt>
                <c:pt idx="7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16728"/>
        <c:axId val="566610064"/>
      </c:lineChart>
      <c:catAx>
        <c:axId val="56661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566610064"/>
        <c:crosses val="autoZero"/>
        <c:auto val="1"/>
        <c:lblAlgn val="ctr"/>
        <c:lblOffset val="100"/>
        <c:noMultiLvlLbl val="0"/>
      </c:catAx>
      <c:valAx>
        <c:axId val="56661006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566616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Hoja1!$C$5:$C$9</c:f>
              <c:strCache>
                <c:ptCount val="5"/>
                <c:pt idx="0">
                  <c:v>Año + 1</c:v>
                </c:pt>
                <c:pt idx="1">
                  <c:v>Año + 2</c:v>
                </c:pt>
                <c:pt idx="2">
                  <c:v>Año + 3</c:v>
                </c:pt>
                <c:pt idx="3">
                  <c:v>Año + 4</c:v>
                </c:pt>
                <c:pt idx="4">
                  <c:v>Año + 5</c:v>
                </c:pt>
              </c:strCache>
            </c:strRef>
          </c:cat>
          <c:val>
            <c:numRef>
              <c:f>Hoja1!$D$5:$D$9</c:f>
              <c:numCache>
                <c:formatCode>0.00</c:formatCode>
                <c:ptCount val="5"/>
                <c:pt idx="0">
                  <c:v>76.5</c:v>
                </c:pt>
                <c:pt idx="1">
                  <c:v>65.3</c:v>
                </c:pt>
                <c:pt idx="2">
                  <c:v>55.3</c:v>
                </c:pt>
                <c:pt idx="3">
                  <c:v>46.7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IAF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Hoja1!$C$5:$C$9</c:f>
              <c:strCache>
                <c:ptCount val="5"/>
                <c:pt idx="0">
                  <c:v>Año + 1</c:v>
                </c:pt>
                <c:pt idx="1">
                  <c:v>Año + 2</c:v>
                </c:pt>
                <c:pt idx="2">
                  <c:v>Año + 3</c:v>
                </c:pt>
                <c:pt idx="3">
                  <c:v>Año + 4</c:v>
                </c:pt>
                <c:pt idx="4">
                  <c:v>Año + 5</c:v>
                </c:pt>
              </c:strCache>
            </c:strRef>
          </c:cat>
          <c:val>
            <c:numRef>
              <c:f>Hoja1!$E$5:$E$9</c:f>
              <c:numCache>
                <c:formatCode>0.00</c:formatCode>
                <c:ptCount val="5"/>
                <c:pt idx="0">
                  <c:v>79.05</c:v>
                </c:pt>
                <c:pt idx="1">
                  <c:v>72.73</c:v>
                </c:pt>
                <c:pt idx="2">
                  <c:v>44.55</c:v>
                </c:pt>
                <c:pt idx="3">
                  <c:v>55.15</c:v>
                </c:pt>
                <c:pt idx="4">
                  <c:v>50.49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5832840"/>
        <c:axId val="555834408"/>
        <c:axId val="0"/>
      </c:bar3DChart>
      <c:catAx>
        <c:axId val="55583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D1942C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5834408"/>
        <c:crosses val="autoZero"/>
        <c:auto val="1"/>
        <c:lblAlgn val="ctr"/>
        <c:lblOffset val="100"/>
        <c:noMultiLvlLbl val="0"/>
      </c:catAx>
      <c:valAx>
        <c:axId val="55583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D1942C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583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C8DAF-7583-4943-A63E-AB4BBC65ECA0}" type="doc">
      <dgm:prSet loTypeId="urn:microsoft.com/office/officeart/2005/8/layout/cycle8" loCatId="cycle" qsTypeId="urn:microsoft.com/office/officeart/2005/8/quickstyle/simple1#1" qsCatId="simple" csTypeId="urn:microsoft.com/office/officeart/2005/8/colors/accent1_2#1" csCatId="accent1" phldr="1"/>
      <dgm:spPr/>
    </dgm:pt>
    <dgm:pt modelId="{D8B85D4C-BD76-49EA-AF25-4CC56C838A0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500" b="1" dirty="0" smtClean="0">
              <a:solidFill>
                <a:schemeClr val="bg1"/>
              </a:solidFill>
            </a:rPr>
            <a:t>1. SENSIBILIZACIÓN</a:t>
          </a:r>
          <a:endParaRPr lang="es-ES_tradnl" sz="1500" b="1" dirty="0">
            <a:solidFill>
              <a:schemeClr val="bg1"/>
            </a:solidFill>
          </a:endParaRPr>
        </a:p>
      </dgm:t>
    </dgm:pt>
    <dgm:pt modelId="{F3C4BCD2-CB93-4C6D-8E0A-E6BF6ED1FC8F}" type="parTrans" cxnId="{BBC158AC-C330-4C16-B046-50831DE9F306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247F15BE-E353-4353-86DD-E328357E161A}" type="sibTrans" cxnId="{BBC158AC-C330-4C16-B046-50831DE9F306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DFB1421E-478F-48B4-AF65-A5FFC90AC90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500" b="1" dirty="0" smtClean="0">
              <a:solidFill>
                <a:schemeClr val="bg1"/>
              </a:solidFill>
            </a:rPr>
            <a:t>4. PUESTA EN MARCHA</a:t>
          </a:r>
          <a:endParaRPr lang="es-ES_tradnl" sz="1500" b="1" dirty="0">
            <a:solidFill>
              <a:schemeClr val="bg1"/>
            </a:solidFill>
          </a:endParaRPr>
        </a:p>
      </dgm:t>
    </dgm:pt>
    <dgm:pt modelId="{628FEAF3-80CA-415E-8F00-5E4F80D4DACD}" type="parTrans" cxnId="{1B58BDAE-5EFE-4C90-BEF1-BF9BC32C2EB3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F7C2D47F-E47E-468C-BAC6-8C5884AA4590}" type="sibTrans" cxnId="{1B58BDAE-5EFE-4C90-BEF1-BF9BC32C2EB3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86EBC5A9-4AE2-49DA-9822-BBDD818952C4}">
      <dgm:prSet phldrT="[Texto]" custT="1"/>
      <dgm:spPr>
        <a:solidFill>
          <a:srgbClr val="053D5E"/>
        </a:solidFill>
      </dgm:spPr>
      <dgm:t>
        <a:bodyPr/>
        <a:lstStyle/>
        <a:p>
          <a:r>
            <a:rPr lang="es-ES" sz="1500" b="1" dirty="0" smtClean="0">
              <a:solidFill>
                <a:schemeClr val="bg1"/>
              </a:solidFill>
            </a:rPr>
            <a:t>5. CONSOLIDACIÓN /ACELERACIÓN</a:t>
          </a:r>
          <a:endParaRPr lang="es-ES_tradnl" sz="1500" b="1" dirty="0">
            <a:solidFill>
              <a:schemeClr val="bg1"/>
            </a:solidFill>
          </a:endParaRPr>
        </a:p>
      </dgm:t>
    </dgm:pt>
    <dgm:pt modelId="{2FC6007E-2899-4FAB-A32E-5B7930FA7AC2}" type="parTrans" cxnId="{AFA12431-5D7A-4C4A-B8D2-6D4281EA9AE4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6FBDFB97-CF2C-4AB1-94B4-1BCA4201AD67}" type="sibTrans" cxnId="{AFA12431-5D7A-4C4A-B8D2-6D4281EA9AE4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DE176D1D-DCD2-4A2A-B69B-CED2E287818A}">
      <dgm:prSet custT="1"/>
      <dgm:spPr/>
      <dgm:t>
        <a:bodyPr/>
        <a:lstStyle/>
        <a:p>
          <a:r>
            <a:rPr lang="es-ES" sz="1500" b="1" dirty="0" smtClean="0">
              <a:solidFill>
                <a:schemeClr val="bg1"/>
              </a:solidFill>
            </a:rPr>
            <a:t>2. IDENTIFICACIÓN /GESTACIÓN DE LA IDEA</a:t>
          </a:r>
          <a:endParaRPr lang="es-ES_tradnl" sz="1500" b="1" dirty="0">
            <a:solidFill>
              <a:schemeClr val="bg1"/>
            </a:solidFill>
          </a:endParaRPr>
        </a:p>
      </dgm:t>
    </dgm:pt>
    <dgm:pt modelId="{AAC57974-7A14-4D95-9299-5D3816B0F52D}" type="parTrans" cxnId="{98146E47-D02B-4F1A-8326-E989E910F18F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D08EE4B3-FB5D-4E4E-BB10-ECAF23B254BB}" type="sibTrans" cxnId="{98146E47-D02B-4F1A-8326-E989E910F18F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0E7F1407-7668-43ED-A70D-E1C9E87475D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500" b="1" dirty="0" smtClean="0">
              <a:solidFill>
                <a:schemeClr val="bg1"/>
              </a:solidFill>
            </a:rPr>
            <a:t>3. FORMULACIÓN /DESARROLLO DEL PROYECTO</a:t>
          </a:r>
          <a:endParaRPr lang="es-ES_tradnl" sz="1500" b="1" dirty="0">
            <a:solidFill>
              <a:schemeClr val="bg1"/>
            </a:solidFill>
          </a:endParaRPr>
        </a:p>
      </dgm:t>
    </dgm:pt>
    <dgm:pt modelId="{37A42798-84E6-4C98-B6DB-F1138C534AE6}" type="parTrans" cxnId="{70D5BC9C-3CEA-45EB-B46D-E13100F81864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8F095A6F-398C-4AF1-A616-58EBD23DB94E}" type="sibTrans" cxnId="{70D5BC9C-3CEA-45EB-B46D-E13100F81864}">
      <dgm:prSet/>
      <dgm:spPr/>
      <dgm:t>
        <a:bodyPr/>
        <a:lstStyle/>
        <a:p>
          <a:endParaRPr lang="es-ES_tradnl" sz="1800" b="1">
            <a:solidFill>
              <a:schemeClr val="bg1"/>
            </a:solidFill>
          </a:endParaRPr>
        </a:p>
      </dgm:t>
    </dgm:pt>
    <dgm:pt modelId="{E08A4ECD-2D65-4AD3-A71E-34B2E1496059}" type="pres">
      <dgm:prSet presAssocID="{E3BC8DAF-7583-4943-A63E-AB4BBC65ECA0}" presName="compositeShape" presStyleCnt="0">
        <dgm:presLayoutVars>
          <dgm:chMax val="7"/>
          <dgm:dir/>
          <dgm:resizeHandles val="exact"/>
        </dgm:presLayoutVars>
      </dgm:prSet>
      <dgm:spPr/>
    </dgm:pt>
    <dgm:pt modelId="{95338685-09A6-4EED-99D3-6EF2E9CFF3BD}" type="pres">
      <dgm:prSet presAssocID="{E3BC8DAF-7583-4943-A63E-AB4BBC65ECA0}" presName="wedge1" presStyleLbl="node1" presStyleIdx="0" presStyleCnt="5"/>
      <dgm:spPr/>
      <dgm:t>
        <a:bodyPr/>
        <a:lstStyle/>
        <a:p>
          <a:endParaRPr lang="es-ES_tradnl"/>
        </a:p>
      </dgm:t>
    </dgm:pt>
    <dgm:pt modelId="{A84B8F46-86C7-49B7-B62C-F843E830F394}" type="pres">
      <dgm:prSet presAssocID="{E3BC8DAF-7583-4943-A63E-AB4BBC65ECA0}" presName="dummy1a" presStyleCnt="0"/>
      <dgm:spPr/>
    </dgm:pt>
    <dgm:pt modelId="{07AD6D8B-5777-4745-B56D-FDAAF4EF6827}" type="pres">
      <dgm:prSet presAssocID="{E3BC8DAF-7583-4943-A63E-AB4BBC65ECA0}" presName="dummy1b" presStyleCnt="0"/>
      <dgm:spPr/>
    </dgm:pt>
    <dgm:pt modelId="{17F94CD5-8026-42E6-BB0C-ADB43C0E8CD8}" type="pres">
      <dgm:prSet presAssocID="{E3BC8DAF-7583-4943-A63E-AB4BBC65ECA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E9C38F-AD0E-45DB-BA52-BC162AC5CEDD}" type="pres">
      <dgm:prSet presAssocID="{E3BC8DAF-7583-4943-A63E-AB4BBC65ECA0}" presName="wedge2" presStyleLbl="node1" presStyleIdx="1" presStyleCnt="5"/>
      <dgm:spPr/>
      <dgm:t>
        <a:bodyPr/>
        <a:lstStyle/>
        <a:p>
          <a:endParaRPr lang="es-ES"/>
        </a:p>
      </dgm:t>
    </dgm:pt>
    <dgm:pt modelId="{B52135D0-CA5D-4F2A-8D75-7DE13F60B800}" type="pres">
      <dgm:prSet presAssocID="{E3BC8DAF-7583-4943-A63E-AB4BBC65ECA0}" presName="dummy2a" presStyleCnt="0"/>
      <dgm:spPr/>
    </dgm:pt>
    <dgm:pt modelId="{5B6BCFDA-C99B-4721-953A-DC10CDAED65D}" type="pres">
      <dgm:prSet presAssocID="{E3BC8DAF-7583-4943-A63E-AB4BBC65ECA0}" presName="dummy2b" presStyleCnt="0"/>
      <dgm:spPr/>
    </dgm:pt>
    <dgm:pt modelId="{3E6E7126-482B-4A26-B914-9348FF5E4706}" type="pres">
      <dgm:prSet presAssocID="{E3BC8DAF-7583-4943-A63E-AB4BBC65ECA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FE5E2-9EB4-4EA6-8441-D0E47DFB0BEC}" type="pres">
      <dgm:prSet presAssocID="{E3BC8DAF-7583-4943-A63E-AB4BBC65ECA0}" presName="wedge3" presStyleLbl="node1" presStyleIdx="2" presStyleCnt="5"/>
      <dgm:spPr/>
      <dgm:t>
        <a:bodyPr/>
        <a:lstStyle/>
        <a:p>
          <a:endParaRPr lang="es-ES_tradnl"/>
        </a:p>
      </dgm:t>
    </dgm:pt>
    <dgm:pt modelId="{FF22FC06-0291-4CDA-AAAE-B62C28C0A9C8}" type="pres">
      <dgm:prSet presAssocID="{E3BC8DAF-7583-4943-A63E-AB4BBC65ECA0}" presName="dummy3a" presStyleCnt="0"/>
      <dgm:spPr/>
    </dgm:pt>
    <dgm:pt modelId="{6FB08AD6-90C3-4AF7-91C3-DBE91626D3FB}" type="pres">
      <dgm:prSet presAssocID="{E3BC8DAF-7583-4943-A63E-AB4BBC65ECA0}" presName="dummy3b" presStyleCnt="0"/>
      <dgm:spPr/>
    </dgm:pt>
    <dgm:pt modelId="{A0D7233E-6B26-42DB-B404-937D74717A9E}" type="pres">
      <dgm:prSet presAssocID="{E3BC8DAF-7583-4943-A63E-AB4BBC65ECA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513D486-4220-4138-B39D-5EB85CADD175}" type="pres">
      <dgm:prSet presAssocID="{E3BC8DAF-7583-4943-A63E-AB4BBC65ECA0}" presName="wedge4" presStyleLbl="node1" presStyleIdx="3" presStyleCnt="5"/>
      <dgm:spPr/>
      <dgm:t>
        <a:bodyPr/>
        <a:lstStyle/>
        <a:p>
          <a:endParaRPr lang="es-ES_tradnl"/>
        </a:p>
      </dgm:t>
    </dgm:pt>
    <dgm:pt modelId="{FE7F631A-EA11-4A24-B312-5772872A7CE9}" type="pres">
      <dgm:prSet presAssocID="{E3BC8DAF-7583-4943-A63E-AB4BBC65ECA0}" presName="dummy4a" presStyleCnt="0"/>
      <dgm:spPr/>
    </dgm:pt>
    <dgm:pt modelId="{2F03B19B-C000-4671-91F3-16026262D056}" type="pres">
      <dgm:prSet presAssocID="{E3BC8DAF-7583-4943-A63E-AB4BBC65ECA0}" presName="dummy4b" presStyleCnt="0"/>
      <dgm:spPr/>
    </dgm:pt>
    <dgm:pt modelId="{7A07D29E-8107-4CA0-8AAB-06B4FF4AF159}" type="pres">
      <dgm:prSet presAssocID="{E3BC8DAF-7583-4943-A63E-AB4BBC65ECA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5B8591D-AA74-44F0-B220-A519DD7C320B}" type="pres">
      <dgm:prSet presAssocID="{E3BC8DAF-7583-4943-A63E-AB4BBC65ECA0}" presName="wedge5" presStyleLbl="node1" presStyleIdx="4" presStyleCnt="5"/>
      <dgm:spPr/>
      <dgm:t>
        <a:bodyPr/>
        <a:lstStyle/>
        <a:p>
          <a:endParaRPr lang="es-ES_tradnl"/>
        </a:p>
      </dgm:t>
    </dgm:pt>
    <dgm:pt modelId="{31B47431-E1AA-4582-AAA8-60521F0DC74D}" type="pres">
      <dgm:prSet presAssocID="{E3BC8DAF-7583-4943-A63E-AB4BBC65ECA0}" presName="dummy5a" presStyleCnt="0"/>
      <dgm:spPr/>
    </dgm:pt>
    <dgm:pt modelId="{8E04D224-AE8C-41EE-9791-852B1C0ADE1C}" type="pres">
      <dgm:prSet presAssocID="{E3BC8DAF-7583-4943-A63E-AB4BBC65ECA0}" presName="dummy5b" presStyleCnt="0"/>
      <dgm:spPr/>
    </dgm:pt>
    <dgm:pt modelId="{501FF02D-5835-4D3F-973E-ACD2DA0BD867}" type="pres">
      <dgm:prSet presAssocID="{E3BC8DAF-7583-4943-A63E-AB4BBC65ECA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4D7984B-0F35-4D5C-B1C6-EEF27B37FFBC}" type="pres">
      <dgm:prSet presAssocID="{247F15BE-E353-4353-86DD-E328357E161A}" presName="arrowWedge1" presStyleLbl="fgSibTrans2D1" presStyleIdx="0" presStyleCnt="5"/>
      <dgm:spPr>
        <a:solidFill>
          <a:schemeClr val="accent6">
            <a:lumMod val="40000"/>
            <a:lumOff val="60000"/>
          </a:schemeClr>
        </a:solidFill>
      </dgm:spPr>
    </dgm:pt>
    <dgm:pt modelId="{4B038584-39D5-44FA-B5E6-F5B00FE0107F}" type="pres">
      <dgm:prSet presAssocID="{D08EE4B3-FB5D-4E4E-BB10-ECAF23B254BB}" presName="arrowWedge2" presStyleLbl="fgSibTrans2D1" presStyleIdx="1" presStyleCnt="5"/>
      <dgm:spPr/>
    </dgm:pt>
    <dgm:pt modelId="{4CB23813-B164-4C59-A1A8-E7C5B8471A0B}" type="pres">
      <dgm:prSet presAssocID="{8F095A6F-398C-4AF1-A616-58EBD23DB94E}" presName="arrowWedge3" presStyleLbl="fgSibTrans2D1" presStyleIdx="2" presStyleCnt="5"/>
      <dgm:spPr>
        <a:solidFill>
          <a:schemeClr val="accent2">
            <a:lumMod val="40000"/>
            <a:lumOff val="60000"/>
          </a:schemeClr>
        </a:solidFill>
      </dgm:spPr>
    </dgm:pt>
    <dgm:pt modelId="{92B04E56-84AA-4949-87B4-117EC455092E}" type="pres">
      <dgm:prSet presAssocID="{F7C2D47F-E47E-468C-BAC6-8C5884AA4590}" presName="arrowWedge4" presStyleLbl="fgSibTrans2D1" presStyleIdx="3" presStyleCnt="5"/>
      <dgm:spPr>
        <a:solidFill>
          <a:srgbClr val="E0BFBC"/>
        </a:solidFill>
      </dgm:spPr>
    </dgm:pt>
    <dgm:pt modelId="{D835769A-1F2A-4C4C-A9B7-5F7CCC563D9F}" type="pres">
      <dgm:prSet presAssocID="{6FBDFB97-CF2C-4AB1-94B4-1BCA4201AD67}" presName="arrowWedge5" presStyleLbl="fgSibTrans2D1" presStyleIdx="4" presStyleCnt="5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6AD1EF94-9450-44C8-A84E-7B90CBD3E91A}" type="presOf" srcId="{DFB1421E-478F-48B4-AF65-A5FFC90AC90D}" destId="{1513D486-4220-4138-B39D-5EB85CADD175}" srcOrd="0" destOrd="0" presId="urn:microsoft.com/office/officeart/2005/8/layout/cycle8"/>
    <dgm:cxn modelId="{BBC158AC-C330-4C16-B046-50831DE9F306}" srcId="{E3BC8DAF-7583-4943-A63E-AB4BBC65ECA0}" destId="{D8B85D4C-BD76-49EA-AF25-4CC56C838A04}" srcOrd="0" destOrd="0" parTransId="{F3C4BCD2-CB93-4C6D-8E0A-E6BF6ED1FC8F}" sibTransId="{247F15BE-E353-4353-86DD-E328357E161A}"/>
    <dgm:cxn modelId="{98146E47-D02B-4F1A-8326-E989E910F18F}" srcId="{E3BC8DAF-7583-4943-A63E-AB4BBC65ECA0}" destId="{DE176D1D-DCD2-4A2A-B69B-CED2E287818A}" srcOrd="1" destOrd="0" parTransId="{AAC57974-7A14-4D95-9299-5D3816B0F52D}" sibTransId="{D08EE4B3-FB5D-4E4E-BB10-ECAF23B254BB}"/>
    <dgm:cxn modelId="{BFD103BF-B7B1-403E-A060-E37A1E942A84}" type="presOf" srcId="{0E7F1407-7668-43ED-A70D-E1C9E87475D8}" destId="{A0D7233E-6B26-42DB-B404-937D74717A9E}" srcOrd="1" destOrd="0" presId="urn:microsoft.com/office/officeart/2005/8/layout/cycle8"/>
    <dgm:cxn modelId="{7C33B684-4E02-4565-BA33-78362C739128}" type="presOf" srcId="{86EBC5A9-4AE2-49DA-9822-BBDD818952C4}" destId="{F5B8591D-AA74-44F0-B220-A519DD7C320B}" srcOrd="0" destOrd="0" presId="urn:microsoft.com/office/officeart/2005/8/layout/cycle8"/>
    <dgm:cxn modelId="{703092EB-16EC-4EAC-8EB2-C0C3628CD70D}" type="presOf" srcId="{86EBC5A9-4AE2-49DA-9822-BBDD818952C4}" destId="{501FF02D-5835-4D3F-973E-ACD2DA0BD867}" srcOrd="1" destOrd="0" presId="urn:microsoft.com/office/officeart/2005/8/layout/cycle8"/>
    <dgm:cxn modelId="{2740E438-C3E6-4782-8D66-D2F52BAED7AF}" type="presOf" srcId="{0E7F1407-7668-43ED-A70D-E1C9E87475D8}" destId="{31FFE5E2-9EB4-4EA6-8441-D0E47DFB0BEC}" srcOrd="0" destOrd="0" presId="urn:microsoft.com/office/officeart/2005/8/layout/cycle8"/>
    <dgm:cxn modelId="{1B58BDAE-5EFE-4C90-BEF1-BF9BC32C2EB3}" srcId="{E3BC8DAF-7583-4943-A63E-AB4BBC65ECA0}" destId="{DFB1421E-478F-48B4-AF65-A5FFC90AC90D}" srcOrd="3" destOrd="0" parTransId="{628FEAF3-80CA-415E-8F00-5E4F80D4DACD}" sibTransId="{F7C2D47F-E47E-468C-BAC6-8C5884AA4590}"/>
    <dgm:cxn modelId="{4F970261-1846-4007-9902-724F00256F72}" type="presOf" srcId="{D8B85D4C-BD76-49EA-AF25-4CC56C838A04}" destId="{17F94CD5-8026-42E6-BB0C-ADB43C0E8CD8}" srcOrd="1" destOrd="0" presId="urn:microsoft.com/office/officeart/2005/8/layout/cycle8"/>
    <dgm:cxn modelId="{B01FAA0C-880D-45EE-B349-7E9CD3F73025}" type="presOf" srcId="{DE176D1D-DCD2-4A2A-B69B-CED2E287818A}" destId="{BFE9C38F-AD0E-45DB-BA52-BC162AC5CEDD}" srcOrd="0" destOrd="0" presId="urn:microsoft.com/office/officeart/2005/8/layout/cycle8"/>
    <dgm:cxn modelId="{AEE16016-0668-490C-964B-0CE9FC64B2B5}" type="presOf" srcId="{E3BC8DAF-7583-4943-A63E-AB4BBC65ECA0}" destId="{E08A4ECD-2D65-4AD3-A71E-34B2E1496059}" srcOrd="0" destOrd="0" presId="urn:microsoft.com/office/officeart/2005/8/layout/cycle8"/>
    <dgm:cxn modelId="{83F9750B-0C46-4570-9239-02A67ADFE729}" type="presOf" srcId="{DE176D1D-DCD2-4A2A-B69B-CED2E287818A}" destId="{3E6E7126-482B-4A26-B914-9348FF5E4706}" srcOrd="1" destOrd="0" presId="urn:microsoft.com/office/officeart/2005/8/layout/cycle8"/>
    <dgm:cxn modelId="{ADDB8EB0-137C-47E6-A03C-218850ACD4B9}" type="presOf" srcId="{DFB1421E-478F-48B4-AF65-A5FFC90AC90D}" destId="{7A07D29E-8107-4CA0-8AAB-06B4FF4AF159}" srcOrd="1" destOrd="0" presId="urn:microsoft.com/office/officeart/2005/8/layout/cycle8"/>
    <dgm:cxn modelId="{3AA09645-F9B4-4067-A1DB-E0BDD31173B6}" type="presOf" srcId="{D8B85D4C-BD76-49EA-AF25-4CC56C838A04}" destId="{95338685-09A6-4EED-99D3-6EF2E9CFF3BD}" srcOrd="0" destOrd="0" presId="urn:microsoft.com/office/officeart/2005/8/layout/cycle8"/>
    <dgm:cxn modelId="{70D5BC9C-3CEA-45EB-B46D-E13100F81864}" srcId="{E3BC8DAF-7583-4943-A63E-AB4BBC65ECA0}" destId="{0E7F1407-7668-43ED-A70D-E1C9E87475D8}" srcOrd="2" destOrd="0" parTransId="{37A42798-84E6-4C98-B6DB-F1138C534AE6}" sibTransId="{8F095A6F-398C-4AF1-A616-58EBD23DB94E}"/>
    <dgm:cxn modelId="{AFA12431-5D7A-4C4A-B8D2-6D4281EA9AE4}" srcId="{E3BC8DAF-7583-4943-A63E-AB4BBC65ECA0}" destId="{86EBC5A9-4AE2-49DA-9822-BBDD818952C4}" srcOrd="4" destOrd="0" parTransId="{2FC6007E-2899-4FAB-A32E-5B7930FA7AC2}" sibTransId="{6FBDFB97-CF2C-4AB1-94B4-1BCA4201AD67}"/>
    <dgm:cxn modelId="{DAC8A150-D93D-4E09-8C68-AFA9F1094E9B}" type="presParOf" srcId="{E08A4ECD-2D65-4AD3-A71E-34B2E1496059}" destId="{95338685-09A6-4EED-99D3-6EF2E9CFF3BD}" srcOrd="0" destOrd="0" presId="urn:microsoft.com/office/officeart/2005/8/layout/cycle8"/>
    <dgm:cxn modelId="{3997C50B-AF4C-4A13-8DC8-8E7983BD75F1}" type="presParOf" srcId="{E08A4ECD-2D65-4AD3-A71E-34B2E1496059}" destId="{A84B8F46-86C7-49B7-B62C-F843E830F394}" srcOrd="1" destOrd="0" presId="urn:microsoft.com/office/officeart/2005/8/layout/cycle8"/>
    <dgm:cxn modelId="{4F2DB198-E527-4D4E-AE94-885EFCA7980E}" type="presParOf" srcId="{E08A4ECD-2D65-4AD3-A71E-34B2E1496059}" destId="{07AD6D8B-5777-4745-B56D-FDAAF4EF6827}" srcOrd="2" destOrd="0" presId="urn:microsoft.com/office/officeart/2005/8/layout/cycle8"/>
    <dgm:cxn modelId="{07198513-2B5B-48EF-9DA7-3EEBFEBF0DBA}" type="presParOf" srcId="{E08A4ECD-2D65-4AD3-A71E-34B2E1496059}" destId="{17F94CD5-8026-42E6-BB0C-ADB43C0E8CD8}" srcOrd="3" destOrd="0" presId="urn:microsoft.com/office/officeart/2005/8/layout/cycle8"/>
    <dgm:cxn modelId="{717F39B5-51AB-4295-9B0B-1E196E6F5248}" type="presParOf" srcId="{E08A4ECD-2D65-4AD3-A71E-34B2E1496059}" destId="{BFE9C38F-AD0E-45DB-BA52-BC162AC5CEDD}" srcOrd="4" destOrd="0" presId="urn:microsoft.com/office/officeart/2005/8/layout/cycle8"/>
    <dgm:cxn modelId="{39D5BF49-A710-43D7-80BA-3F990275AA19}" type="presParOf" srcId="{E08A4ECD-2D65-4AD3-A71E-34B2E1496059}" destId="{B52135D0-CA5D-4F2A-8D75-7DE13F60B800}" srcOrd="5" destOrd="0" presId="urn:microsoft.com/office/officeart/2005/8/layout/cycle8"/>
    <dgm:cxn modelId="{68B1F272-B64E-44BA-ADF1-326BC1C4B88A}" type="presParOf" srcId="{E08A4ECD-2D65-4AD3-A71E-34B2E1496059}" destId="{5B6BCFDA-C99B-4721-953A-DC10CDAED65D}" srcOrd="6" destOrd="0" presId="urn:microsoft.com/office/officeart/2005/8/layout/cycle8"/>
    <dgm:cxn modelId="{D6643CB3-E906-4803-8A68-91622F688F68}" type="presParOf" srcId="{E08A4ECD-2D65-4AD3-A71E-34B2E1496059}" destId="{3E6E7126-482B-4A26-B914-9348FF5E4706}" srcOrd="7" destOrd="0" presId="urn:microsoft.com/office/officeart/2005/8/layout/cycle8"/>
    <dgm:cxn modelId="{E67C3193-4BA5-4179-84B2-C5BBE2E2191C}" type="presParOf" srcId="{E08A4ECD-2D65-4AD3-A71E-34B2E1496059}" destId="{31FFE5E2-9EB4-4EA6-8441-D0E47DFB0BEC}" srcOrd="8" destOrd="0" presId="urn:microsoft.com/office/officeart/2005/8/layout/cycle8"/>
    <dgm:cxn modelId="{EF9C4C6D-FADE-477A-978F-B9755F5FE0BA}" type="presParOf" srcId="{E08A4ECD-2D65-4AD3-A71E-34B2E1496059}" destId="{FF22FC06-0291-4CDA-AAAE-B62C28C0A9C8}" srcOrd="9" destOrd="0" presId="urn:microsoft.com/office/officeart/2005/8/layout/cycle8"/>
    <dgm:cxn modelId="{4A719766-DBCE-4D51-BAAF-134188619157}" type="presParOf" srcId="{E08A4ECD-2D65-4AD3-A71E-34B2E1496059}" destId="{6FB08AD6-90C3-4AF7-91C3-DBE91626D3FB}" srcOrd="10" destOrd="0" presId="urn:microsoft.com/office/officeart/2005/8/layout/cycle8"/>
    <dgm:cxn modelId="{723E08BA-BE0F-4296-A40A-4ED2733CE702}" type="presParOf" srcId="{E08A4ECD-2D65-4AD3-A71E-34B2E1496059}" destId="{A0D7233E-6B26-42DB-B404-937D74717A9E}" srcOrd="11" destOrd="0" presId="urn:microsoft.com/office/officeart/2005/8/layout/cycle8"/>
    <dgm:cxn modelId="{1309F4FB-3986-4959-A072-6E88287F0036}" type="presParOf" srcId="{E08A4ECD-2D65-4AD3-A71E-34B2E1496059}" destId="{1513D486-4220-4138-B39D-5EB85CADD175}" srcOrd="12" destOrd="0" presId="urn:microsoft.com/office/officeart/2005/8/layout/cycle8"/>
    <dgm:cxn modelId="{7D2AA4F3-8360-4531-AD8C-C5E20E098743}" type="presParOf" srcId="{E08A4ECD-2D65-4AD3-A71E-34B2E1496059}" destId="{FE7F631A-EA11-4A24-B312-5772872A7CE9}" srcOrd="13" destOrd="0" presId="urn:microsoft.com/office/officeart/2005/8/layout/cycle8"/>
    <dgm:cxn modelId="{9BB4C112-D447-4DC5-9532-BE901FCDE575}" type="presParOf" srcId="{E08A4ECD-2D65-4AD3-A71E-34B2E1496059}" destId="{2F03B19B-C000-4671-91F3-16026262D056}" srcOrd="14" destOrd="0" presId="urn:microsoft.com/office/officeart/2005/8/layout/cycle8"/>
    <dgm:cxn modelId="{449C7EC3-9078-4A1F-96C6-8DE736543930}" type="presParOf" srcId="{E08A4ECD-2D65-4AD3-A71E-34B2E1496059}" destId="{7A07D29E-8107-4CA0-8AAB-06B4FF4AF159}" srcOrd="15" destOrd="0" presId="urn:microsoft.com/office/officeart/2005/8/layout/cycle8"/>
    <dgm:cxn modelId="{2A56CA63-22B5-4FD1-9E50-BAEAB3DDB881}" type="presParOf" srcId="{E08A4ECD-2D65-4AD3-A71E-34B2E1496059}" destId="{F5B8591D-AA74-44F0-B220-A519DD7C320B}" srcOrd="16" destOrd="0" presId="urn:microsoft.com/office/officeart/2005/8/layout/cycle8"/>
    <dgm:cxn modelId="{76458CA6-F511-4B0D-8078-4A178B982ACD}" type="presParOf" srcId="{E08A4ECD-2D65-4AD3-A71E-34B2E1496059}" destId="{31B47431-E1AA-4582-AAA8-60521F0DC74D}" srcOrd="17" destOrd="0" presId="urn:microsoft.com/office/officeart/2005/8/layout/cycle8"/>
    <dgm:cxn modelId="{D48974FF-CC2E-4C81-89D0-39177690019C}" type="presParOf" srcId="{E08A4ECD-2D65-4AD3-A71E-34B2E1496059}" destId="{8E04D224-AE8C-41EE-9791-852B1C0ADE1C}" srcOrd="18" destOrd="0" presId="urn:microsoft.com/office/officeart/2005/8/layout/cycle8"/>
    <dgm:cxn modelId="{EFE20059-1D14-4427-97E3-5715CA0D4CC6}" type="presParOf" srcId="{E08A4ECD-2D65-4AD3-A71E-34B2E1496059}" destId="{501FF02D-5835-4D3F-973E-ACD2DA0BD867}" srcOrd="19" destOrd="0" presId="urn:microsoft.com/office/officeart/2005/8/layout/cycle8"/>
    <dgm:cxn modelId="{A07A1A34-77D5-43FA-B4F9-F45B196D894F}" type="presParOf" srcId="{E08A4ECD-2D65-4AD3-A71E-34B2E1496059}" destId="{C4D7984B-0F35-4D5C-B1C6-EEF27B37FFBC}" srcOrd="20" destOrd="0" presId="urn:microsoft.com/office/officeart/2005/8/layout/cycle8"/>
    <dgm:cxn modelId="{223789ED-74A7-4ABE-8B67-30D750AC3F4A}" type="presParOf" srcId="{E08A4ECD-2D65-4AD3-A71E-34B2E1496059}" destId="{4B038584-39D5-44FA-B5E6-F5B00FE0107F}" srcOrd="21" destOrd="0" presId="urn:microsoft.com/office/officeart/2005/8/layout/cycle8"/>
    <dgm:cxn modelId="{224CEC2E-EA37-43F2-B5F7-4CD1D34D4307}" type="presParOf" srcId="{E08A4ECD-2D65-4AD3-A71E-34B2E1496059}" destId="{4CB23813-B164-4C59-A1A8-E7C5B8471A0B}" srcOrd="22" destOrd="0" presId="urn:microsoft.com/office/officeart/2005/8/layout/cycle8"/>
    <dgm:cxn modelId="{FC57E921-CC90-4064-968C-418512BAECF1}" type="presParOf" srcId="{E08A4ECD-2D65-4AD3-A71E-34B2E1496059}" destId="{92B04E56-84AA-4949-87B4-117EC455092E}" srcOrd="23" destOrd="0" presId="urn:microsoft.com/office/officeart/2005/8/layout/cycle8"/>
    <dgm:cxn modelId="{CF869240-C675-4746-93C2-3D186C87E930}" type="presParOf" srcId="{E08A4ECD-2D65-4AD3-A71E-34B2E1496059}" destId="{D835769A-1F2A-4C4C-A9B7-5F7CCC563D9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38685-09A6-4EED-99D3-6EF2E9CFF3BD}">
      <dsp:nvSpPr>
        <dsp:cNvPr id="0" name=""/>
        <dsp:cNvSpPr/>
      </dsp:nvSpPr>
      <dsp:spPr>
        <a:xfrm>
          <a:off x="1852099" y="335415"/>
          <a:ext cx="4551681" cy="4551681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1. SENSIBILIZACIÓN</a:t>
          </a:r>
          <a:endParaRPr lang="es-ES_tradnl" sz="1500" b="1" kern="1200" dirty="0">
            <a:solidFill>
              <a:schemeClr val="bg1"/>
            </a:solidFill>
          </a:endParaRPr>
        </a:p>
      </dsp:txBody>
      <dsp:txXfrm>
        <a:off x="4226560" y="1100531"/>
        <a:ext cx="1463040" cy="975360"/>
      </dsp:txXfrm>
    </dsp:sp>
    <dsp:sp modelId="{BFE9C38F-AD0E-45DB-BA52-BC162AC5CEDD}">
      <dsp:nvSpPr>
        <dsp:cNvPr id="0" name=""/>
        <dsp:cNvSpPr/>
      </dsp:nvSpPr>
      <dsp:spPr>
        <a:xfrm>
          <a:off x="1891114" y="456793"/>
          <a:ext cx="4551681" cy="4551681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2. IDENTIFICACIÓN /GESTACIÓN DE LA IDEA</a:t>
          </a:r>
          <a:endParaRPr lang="es-ES_tradnl" sz="1500" b="1" kern="1200" dirty="0">
            <a:solidFill>
              <a:schemeClr val="bg1"/>
            </a:solidFill>
          </a:endParaRPr>
        </a:p>
      </dsp:txBody>
      <dsp:txXfrm>
        <a:off x="4822613" y="2536478"/>
        <a:ext cx="1354667" cy="1083733"/>
      </dsp:txXfrm>
    </dsp:sp>
    <dsp:sp modelId="{31FFE5E2-9EB4-4EA6-8441-D0E47DFB0BEC}">
      <dsp:nvSpPr>
        <dsp:cNvPr id="0" name=""/>
        <dsp:cNvSpPr/>
      </dsp:nvSpPr>
      <dsp:spPr>
        <a:xfrm>
          <a:off x="1788159" y="531571"/>
          <a:ext cx="4551681" cy="4551681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3. FORMULACIÓN /DESARROLLO DEL PROYECTO</a:t>
          </a:r>
          <a:endParaRPr lang="es-ES_tradnl" sz="1500" b="1" kern="1200" dirty="0">
            <a:solidFill>
              <a:schemeClr val="bg1"/>
            </a:solidFill>
          </a:endParaRPr>
        </a:p>
      </dsp:txBody>
      <dsp:txXfrm>
        <a:off x="3413759" y="3728585"/>
        <a:ext cx="1300480" cy="1192106"/>
      </dsp:txXfrm>
    </dsp:sp>
    <dsp:sp modelId="{1513D486-4220-4138-B39D-5EB85CADD175}">
      <dsp:nvSpPr>
        <dsp:cNvPr id="0" name=""/>
        <dsp:cNvSpPr/>
      </dsp:nvSpPr>
      <dsp:spPr>
        <a:xfrm>
          <a:off x="1685204" y="456793"/>
          <a:ext cx="4551681" cy="4551681"/>
        </a:xfrm>
        <a:prstGeom prst="pie">
          <a:avLst>
            <a:gd name="adj1" fmla="val 7560000"/>
            <a:gd name="adj2" fmla="val 1188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4. PUESTA EN MARCHA</a:t>
          </a:r>
          <a:endParaRPr lang="es-ES_tradnl" sz="1500" b="1" kern="1200" dirty="0">
            <a:solidFill>
              <a:schemeClr val="bg1"/>
            </a:solidFill>
          </a:endParaRPr>
        </a:p>
      </dsp:txBody>
      <dsp:txXfrm>
        <a:off x="1950719" y="2536478"/>
        <a:ext cx="1354667" cy="1083733"/>
      </dsp:txXfrm>
    </dsp:sp>
    <dsp:sp modelId="{F5B8591D-AA74-44F0-B220-A519DD7C320B}">
      <dsp:nvSpPr>
        <dsp:cNvPr id="0" name=""/>
        <dsp:cNvSpPr/>
      </dsp:nvSpPr>
      <dsp:spPr>
        <a:xfrm>
          <a:off x="1724219" y="335415"/>
          <a:ext cx="4551681" cy="4551681"/>
        </a:xfrm>
        <a:prstGeom prst="pie">
          <a:avLst>
            <a:gd name="adj1" fmla="val 11880000"/>
            <a:gd name="adj2" fmla="val 16200000"/>
          </a:avLst>
        </a:prstGeom>
        <a:solidFill>
          <a:srgbClr val="053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5. CONSOLIDACIÓN /ACELERACIÓN</a:t>
          </a:r>
          <a:endParaRPr lang="es-ES_tradnl" sz="1500" b="1" kern="1200" dirty="0">
            <a:solidFill>
              <a:schemeClr val="bg1"/>
            </a:solidFill>
          </a:endParaRPr>
        </a:p>
      </dsp:txBody>
      <dsp:txXfrm>
        <a:off x="2438399" y="1100531"/>
        <a:ext cx="1463040" cy="975360"/>
      </dsp:txXfrm>
    </dsp:sp>
    <dsp:sp modelId="{C4D7984B-0F35-4D5C-B1C6-EEF27B37FFBC}">
      <dsp:nvSpPr>
        <dsp:cNvPr id="0" name=""/>
        <dsp:cNvSpPr/>
      </dsp:nvSpPr>
      <dsp:spPr>
        <a:xfrm>
          <a:off x="1570114" y="53644"/>
          <a:ext cx="5115222" cy="511522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8584-39D5-44FA-B5E6-F5B00FE0107F}">
      <dsp:nvSpPr>
        <dsp:cNvPr id="0" name=""/>
        <dsp:cNvSpPr/>
      </dsp:nvSpPr>
      <dsp:spPr>
        <a:xfrm>
          <a:off x="1609657" y="174983"/>
          <a:ext cx="5115222" cy="511522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23813-B164-4C59-A1A8-E7C5B8471A0B}">
      <dsp:nvSpPr>
        <dsp:cNvPr id="0" name=""/>
        <dsp:cNvSpPr/>
      </dsp:nvSpPr>
      <dsp:spPr>
        <a:xfrm>
          <a:off x="1506388" y="249989"/>
          <a:ext cx="5115222" cy="511522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04E56-84AA-4949-87B4-117EC455092E}">
      <dsp:nvSpPr>
        <dsp:cNvPr id="0" name=""/>
        <dsp:cNvSpPr/>
      </dsp:nvSpPr>
      <dsp:spPr>
        <a:xfrm>
          <a:off x="1403119" y="174983"/>
          <a:ext cx="5115222" cy="511522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E0BF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5769A-1F2A-4C4C-A9B7-5F7CCC563D9F}">
      <dsp:nvSpPr>
        <dsp:cNvPr id="0" name=""/>
        <dsp:cNvSpPr/>
      </dsp:nvSpPr>
      <dsp:spPr>
        <a:xfrm>
          <a:off x="1442662" y="53644"/>
          <a:ext cx="5115222" cy="511522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/>
              <a:t>PROGRAMA DE EMPREDIMIENTO AGROALIMENTARIO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5AF8FB-0A02-49E8-9F6B-3B10DF106EB5}" type="datetimeFigureOut">
              <a:rPr lang="es-ES"/>
              <a:pPr>
                <a:defRPr/>
              </a:pPr>
              <a:t>20/02/2017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@aragonemprende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BF20D6-0FA0-4D68-8286-7670CC12B0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02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/>
              <a:t>PROGRAMA DE EMPREDIMIENTO AGROALIMENTARIO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D7A117-0A8E-438B-89DA-3755DBE278B3}" type="datetimeFigureOut">
              <a:rPr lang="es-ES"/>
              <a:pPr>
                <a:defRPr/>
              </a:pPr>
              <a:t>20/02/2017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@aragonemprende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9039C2-CE78-448E-B54F-1EFF7A64E2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19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2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3450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87499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71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79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9429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2883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9729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7793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1021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6014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9D04-8FA1-4EA3-A9AA-DFB1C4614A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734207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s-ES" dirty="0" smtClean="0"/>
              <a:t>@</a:t>
            </a:r>
            <a:r>
              <a:rPr lang="es-ES" dirty="0" err="1" smtClean="0"/>
              <a:t>aragonemprende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9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734207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s-ES" dirty="0" smtClean="0"/>
              <a:t>@</a:t>
            </a:r>
            <a:r>
              <a:rPr lang="es-ES" dirty="0" err="1" smtClean="0"/>
              <a:t>aragonemprende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30711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01EC-B7D3-42F3-ABD9-2610F66A93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0" y="6484938"/>
            <a:ext cx="1639888" cy="373062"/>
          </a:xfrm>
        </p:spPr>
        <p:txBody>
          <a:bodyPr/>
          <a:lstStyle>
            <a:lvl5pPr>
              <a:defRPr/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35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B072E-7286-41CB-A2FA-0CD6AAEDC9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555531" cy="365125"/>
          </a:xfrm>
          <a:prstGeom prst="rect">
            <a:avLst/>
          </a:prstGeom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s-ES" smtClean="0"/>
              <a:t>@aragonemprende</a:t>
            </a:r>
            <a:endParaRPr lang="es-E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330F-994A-4708-AA29-8945843E39EC}" type="datetimeFigureOut">
              <a:rPr lang="es-ES" smtClean="0"/>
              <a:pPr/>
              <a:t>20/02/2017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7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6.jpe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gif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12" Type="http://schemas.openxmlformats.org/officeDocument/2006/relationships/image" Target="../media/image43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emf"/><Relationship Id="rId10" Type="http://schemas.openxmlformats.org/officeDocument/2006/relationships/image" Target="../media/image41.jpeg"/><Relationship Id="rId4" Type="http://schemas.openxmlformats.org/officeDocument/2006/relationships/image" Target="../media/image17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572" y="330514"/>
            <a:ext cx="4760560" cy="165898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871404" y="5376018"/>
            <a:ext cx="2927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Pedro A. Pardo </a:t>
            </a:r>
          </a:p>
          <a:p>
            <a:r>
              <a:rPr lang="es-ES" sz="1600" dirty="0" smtClean="0"/>
              <a:t>Instituto Aragonés de Fomento</a:t>
            </a:r>
          </a:p>
          <a:p>
            <a:r>
              <a:rPr lang="es-ES" sz="1600" dirty="0" smtClean="0"/>
              <a:t>Fundación Emprender en Aragón</a:t>
            </a:r>
          </a:p>
          <a:p>
            <a:r>
              <a:rPr lang="es-ES" sz="1200" i="1" dirty="0" smtClean="0"/>
              <a:t>20 de febrero de 2017</a:t>
            </a:r>
            <a:endParaRPr lang="es-ES" sz="1200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pic>
        <p:nvPicPr>
          <p:cNvPr id="1028" name="Picture 4" descr="http://2.bp.blogspot.com/-5_x5qB_MIKE/Tu-z7Y5PzRI/AAAAAAAAAL4/dBBU44gDUoo/s400/Logo%2BIII%2BConvivium%2Bde%2BZaragoz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552" y="2224628"/>
            <a:ext cx="3334131" cy="691833"/>
          </a:xfrm>
          <a:prstGeom prst="rect">
            <a:avLst/>
          </a:prstGeom>
          <a:noFill/>
        </p:spPr>
      </p:pic>
      <p:pic>
        <p:nvPicPr>
          <p:cNvPr id="1030" name="Picture 6" descr="http://www.aragonemprendedor.com/userfiles/images/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740" y="3367946"/>
            <a:ext cx="2438400" cy="857251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040" y="0"/>
            <a:ext cx="484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61951" y="1378442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Sobre el Emprendimiento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2657529" y="3668768"/>
            <a:ext cx="68405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D1942C"/>
              </a:buClr>
              <a:buSzPts val="3200"/>
              <a:buFont typeface="Wingdings" panose="05000000000000000000" pitchFamily="2" charset="2"/>
              <a:buChar char="§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53D5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Emprendimiento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vs.</a:t>
            </a: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Empleabilidad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D1942C"/>
              </a:buClr>
              <a:buSzPts val="3200"/>
              <a:buFont typeface="Wingdings" panose="05000000000000000000" pitchFamily="2" charset="2"/>
              <a:buChar char="§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Emprendedor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vs.</a:t>
            </a: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Empresario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D1942C"/>
              </a:buClr>
              <a:buSzPts val="3200"/>
              <a:buFont typeface="Wingdings" panose="05000000000000000000" pitchFamily="2" charset="2"/>
              <a:buChar char="§"/>
              <a:tabLst/>
            </a:pP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Emprender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vs.</a:t>
            </a:r>
            <a:r>
              <a: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32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Creación de Empresas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2686215" y="2636509"/>
            <a:ext cx="6208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rgbClr val="D1942C"/>
                </a:solidFill>
                <a:effectLst/>
                <a:latin typeface="Calibri" panose="020F0502020204030204" pitchFamily="34" charset="0"/>
              </a:rPr>
              <a:t>Lo que no es lo mismo…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6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51440" y="1210277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3200" b="1" dirty="0">
                <a:solidFill>
                  <a:srgbClr val="003038"/>
                </a:solidFill>
              </a:rPr>
              <a:t>Emprendimiento vs. </a:t>
            </a:r>
            <a:r>
              <a:rPr lang="es-ES" altLang="es-ES" sz="3200" b="1" i="1" dirty="0">
                <a:solidFill>
                  <a:srgbClr val="003038"/>
                </a:solidFill>
              </a:rPr>
              <a:t>Empleabilidad</a:t>
            </a:r>
            <a:endParaRPr kumimoji="0" lang="es-ES" altLang="es-ES" sz="18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2510659" y="2121503"/>
            <a:ext cx="764233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Empleabilidad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:  capacidad de una persona de acceder a un puesto de trabajo, mantenerse en él y reubicarse en otro caso de pérdida.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Experiencia + Conocimientos + Competencias + Motivación  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=  Valor de Empleo </a:t>
            </a: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(empleabilidad)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1 Grupo"/>
          <p:cNvGrpSpPr>
            <a:grpSpLocks/>
          </p:cNvGrpSpPr>
          <p:nvPr/>
        </p:nvGrpSpPr>
        <p:grpSpPr bwMode="auto">
          <a:xfrm>
            <a:off x="3093491" y="5045405"/>
            <a:ext cx="6397625" cy="1403350"/>
            <a:chOff x="1619250" y="4652963"/>
            <a:chExt cx="6397626" cy="1403349"/>
          </a:xfrm>
        </p:grpSpPr>
        <p:sp>
          <p:nvSpPr>
            <p:cNvPr id="5" name="1 Rectángulo"/>
            <p:cNvSpPr>
              <a:spLocks noChangeArrowheads="1"/>
            </p:cNvSpPr>
            <p:nvPr/>
          </p:nvSpPr>
          <p:spPr bwMode="auto">
            <a:xfrm>
              <a:off x="1619250" y="4652963"/>
              <a:ext cx="6397626" cy="588962"/>
            </a:xfrm>
            <a:prstGeom prst="rect">
              <a:avLst/>
            </a:prstGeom>
            <a:noFill/>
            <a:ln w="9525">
              <a:solidFill>
                <a:srgbClr val="D194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2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Valor de Empleo </a:t>
              </a:r>
              <a:r>
                <a:rPr kumimoji="0" lang="es-ES" altLang="es-ES" sz="32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Arial" panose="020B0604020202020204" pitchFamily="34" charset="0"/>
                </a:rPr>
                <a:t>≠</a:t>
              </a:r>
              <a:r>
                <a:rPr kumimoji="0" lang="es-ES" altLang="es-ES" sz="32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 Valor de Proyecto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5 Rectángulo"/>
            <p:cNvSpPr>
              <a:spLocks noChangeArrowheads="1"/>
            </p:cNvSpPr>
            <p:nvPr/>
          </p:nvSpPr>
          <p:spPr bwMode="auto">
            <a:xfrm>
              <a:off x="2420938" y="5589587"/>
              <a:ext cx="1227137" cy="466725"/>
            </a:xfrm>
            <a:prstGeom prst="rect">
              <a:avLst/>
            </a:prstGeom>
            <a:noFill/>
            <a:ln w="9525">
              <a:solidFill>
                <a:srgbClr val="D194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0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Trabajar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6 Rectángulo"/>
            <p:cNvSpPr>
              <a:spLocks noChangeArrowheads="1"/>
            </p:cNvSpPr>
            <p:nvPr/>
          </p:nvSpPr>
          <p:spPr bwMode="auto">
            <a:xfrm>
              <a:off x="5559425" y="5589588"/>
              <a:ext cx="1584325" cy="466724"/>
            </a:xfrm>
            <a:prstGeom prst="rect">
              <a:avLst/>
            </a:prstGeom>
            <a:noFill/>
            <a:ln w="9525">
              <a:solidFill>
                <a:srgbClr val="D1942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0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Emprender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" name="8 Conector recto de flecha"/>
            <p:cNvCxnSpPr>
              <a:endCxn id="8" idx="0"/>
            </p:cNvCxnSpPr>
            <p:nvPr/>
          </p:nvCxnSpPr>
          <p:spPr bwMode="auto">
            <a:xfrm>
              <a:off x="3022600" y="5238751"/>
              <a:ext cx="0" cy="350837"/>
            </a:xfrm>
            <a:prstGeom prst="straightConnector1">
              <a:avLst/>
            </a:prstGeom>
            <a:ln w="19050">
              <a:solidFill>
                <a:srgbClr val="D194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9 Conector recto de flecha"/>
            <p:cNvCxnSpPr/>
            <p:nvPr/>
          </p:nvCxnSpPr>
          <p:spPr bwMode="auto">
            <a:xfrm>
              <a:off x="6359526" y="5238751"/>
              <a:ext cx="0" cy="350837"/>
            </a:xfrm>
            <a:prstGeom prst="straightConnector1">
              <a:avLst/>
            </a:prstGeom>
            <a:ln w="19050">
              <a:solidFill>
                <a:srgbClr val="D194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51440" y="1210277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3200" b="1" dirty="0">
                <a:solidFill>
                  <a:srgbClr val="003038"/>
                </a:solidFill>
              </a:rPr>
              <a:t>Emprendedor vs. </a:t>
            </a:r>
            <a:r>
              <a:rPr lang="es-ES" altLang="es-ES" sz="3200" b="1" i="1" dirty="0">
                <a:solidFill>
                  <a:srgbClr val="003038"/>
                </a:solidFill>
              </a:rPr>
              <a:t>Empresario</a:t>
            </a:r>
            <a:endParaRPr kumimoji="0" lang="es-ES" altLang="es-ES" sz="18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2480442" y="2002713"/>
            <a:ext cx="7127875" cy="28352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De forma habitual se entiende que: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Emprendedor: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Persona física que trabaja como </a:t>
            </a:r>
            <a:r>
              <a:rPr kumimoji="0" lang="es-ES" altLang="es-ES" sz="20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auto empleado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; controla su trabajo y dirige el trabajo de los demás; a cambio recibe una remuneración residual.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Empresario: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Emprendedor que opera a través de una </a:t>
            </a:r>
            <a:r>
              <a:rPr kumimoji="0" lang="es-ES" altLang="es-ES" sz="20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empresa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de la que ostenta la propiedad y/ o el control. Se aplica cuando la empresa tiene </a:t>
            </a:r>
            <a:r>
              <a:rPr kumimoji="0" lang="es-ES" altLang="es-ES" sz="20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asalariados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.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2475297" y="5268092"/>
            <a:ext cx="6839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1" u="none" strike="noStrike" cap="none" normalizeH="0" baseline="0" dirty="0" smtClean="0">
                <a:ln>
                  <a:noFill/>
                </a:ln>
                <a:solidFill>
                  <a:srgbClr val="D1942C"/>
                </a:solidFill>
                <a:effectLst/>
                <a:latin typeface="Calibri" panose="020F0502020204030204" pitchFamily="34" charset="0"/>
              </a:rPr>
              <a:t>“Ni todos los emprendedores son empresarios, ni todos los empresarios son emprendedores</a:t>
            </a:r>
            <a:r>
              <a:rPr kumimoji="0" lang="es-ES" altLang="es-ES" sz="2400" b="1" i="1" u="none" strike="noStrike" cap="none" normalizeH="0" baseline="0" dirty="0" smtClean="0">
                <a:ln>
                  <a:noFill/>
                </a:ln>
                <a:solidFill>
                  <a:srgbClr val="D1942C"/>
                </a:solidFill>
                <a:effectLst/>
                <a:latin typeface="Calibri" panose="020F0502020204030204" pitchFamily="34" charset="0"/>
              </a:rPr>
              <a:t>”</a:t>
            </a:r>
            <a:endParaRPr kumimoji="0" lang="es-ES" altLang="es-ES" sz="2400" b="1" i="1" u="none" strike="noStrike" cap="none" normalizeH="0" baseline="0" dirty="0" smtClean="0">
              <a:ln>
                <a:noFill/>
              </a:ln>
              <a:solidFill>
                <a:srgbClr val="D1942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7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51440" y="1210277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3200" b="1" dirty="0" smtClean="0">
                <a:solidFill>
                  <a:srgbClr val="003038"/>
                </a:solidFill>
              </a:rPr>
              <a:t>Emprender </a:t>
            </a:r>
            <a:r>
              <a:rPr lang="es-ES" altLang="es-ES" sz="3200" b="1" dirty="0">
                <a:solidFill>
                  <a:srgbClr val="003038"/>
                </a:solidFill>
              </a:rPr>
              <a:t>vs. </a:t>
            </a:r>
            <a:r>
              <a:rPr lang="es-ES" altLang="es-ES" sz="3200" b="1" i="1" dirty="0" smtClean="0">
                <a:solidFill>
                  <a:srgbClr val="003038"/>
                </a:solidFill>
              </a:rPr>
              <a:t>Creación de Empresas</a:t>
            </a:r>
            <a:endParaRPr kumimoji="0" lang="es-ES" altLang="es-ES" sz="18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2442232" y="1941239"/>
            <a:ext cx="743749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“Emprender no es sólo crear una empresa, es también </a:t>
            </a: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ser innovador, creativo y bueno</a:t>
            </a: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en lo que haces dentro de una compañía.”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(Pablo Calderón, UPF)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7 Grupo"/>
          <p:cNvGrpSpPr>
            <a:grpSpLocks/>
          </p:cNvGrpSpPr>
          <p:nvPr/>
        </p:nvGrpSpPr>
        <p:grpSpPr bwMode="auto">
          <a:xfrm>
            <a:off x="2526370" y="4749527"/>
            <a:ext cx="7129462" cy="1563687"/>
            <a:chOff x="1108111" y="4365104"/>
            <a:chExt cx="7128792" cy="1563655"/>
          </a:xfrm>
        </p:grpSpPr>
        <p:sp>
          <p:nvSpPr>
            <p:cNvPr id="5" name="11 Rectángulo"/>
            <p:cNvSpPr/>
            <p:nvPr/>
          </p:nvSpPr>
          <p:spPr>
            <a:xfrm>
              <a:off x="1108111" y="4365104"/>
              <a:ext cx="7128792" cy="650862"/>
            </a:xfrm>
            <a:prstGeom prst="rect">
              <a:avLst/>
            </a:prstGeom>
            <a:ln>
              <a:solidFill>
                <a:srgbClr val="D1942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800" b="0" i="0" u="none" strike="noStrike" cap="none" normalizeH="0" baseline="0" dirty="0" err="1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Intraemprendimiento</a:t>
              </a:r>
              <a:r>
                <a:rPr kumimoji="0" lang="es-ES" altLang="es-ES" sz="1800" b="0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 o emprendimiento corporativo, Emprendimiento social, Emprendimiento cultural, Emprendimiento científico, …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12 Rectángulo"/>
            <p:cNvSpPr>
              <a:spLocks noChangeArrowheads="1"/>
            </p:cNvSpPr>
            <p:nvPr/>
          </p:nvSpPr>
          <p:spPr bwMode="auto">
            <a:xfrm>
              <a:off x="2397040" y="5349333"/>
              <a:ext cx="4608079" cy="579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3200" b="1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/>
                </a:rPr>
                <a:t>Sociedad + Emprendedora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13 Rectángulo"/>
          <p:cNvSpPr>
            <a:spLocks noChangeArrowheads="1"/>
          </p:cNvSpPr>
          <p:nvPr/>
        </p:nvSpPr>
        <p:spPr bwMode="auto">
          <a:xfrm>
            <a:off x="2492266" y="3113198"/>
            <a:ext cx="723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“No solo </a:t>
            </a: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innovan</a:t>
            </a: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los científicos, sino especialmente </a:t>
            </a:r>
            <a:r>
              <a:rPr kumimoji="0" lang="es-ES" altLang="es-ES" sz="2000" b="1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los ciudadanos</a:t>
            </a: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, el 8% de las ideas empresariales provienen de científicos, a través de la I+D formal, el resto de trabajadores en activo.”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(Sala i Martin, </a:t>
            </a:r>
            <a:r>
              <a:rPr kumimoji="0" lang="es-ES" altLang="es-ES" sz="1400" b="0" i="1" u="none" strike="noStrike" cap="none" normalizeH="0" baseline="0" dirty="0" err="1" smtClean="0">
                <a:ln>
                  <a:noFill/>
                </a:ln>
                <a:solidFill>
                  <a:srgbClr val="003038"/>
                </a:solidFill>
                <a:effectLst/>
              </a:rPr>
              <a:t>Univ.Columbia</a:t>
            </a:r>
            <a:r>
              <a:rPr kumimoji="0" lang="es-ES" altLang="es-ES" sz="14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)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299191" y="1189257"/>
            <a:ext cx="7338794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3200" b="1" dirty="0" smtClean="0">
                <a:solidFill>
                  <a:srgbClr val="003038"/>
                </a:solidFill>
              </a:rPr>
              <a:t>Ecosistema de Emprendimiento en Aragón</a:t>
            </a:r>
            <a:endParaRPr kumimoji="0" lang="es-ES" altLang="es-ES" sz="18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77570" y="2016398"/>
            <a:ext cx="7129463" cy="163121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Proyecto GEM: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		1997 -&gt; 10 países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		2000 -&gt; se inicia en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España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000" dirty="0" smtClean="0">
                <a:solidFill>
                  <a:srgbClr val="003038"/>
                </a:solidFill>
              </a:rPr>
              <a:t>		2008 -&gt; se inicia en Aragón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		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2015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-&gt;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60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países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9101" y="3714202"/>
            <a:ext cx="7885933" cy="25545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Misión del observatorio GEM: proporcionar datos acerca de la medición de la tasa de actividad emprendedora de las naciones, regiones y ciudades participantes, así como una amplia descripción de sus características y su relación con el desarrollo económico.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1.- La economía depende de un 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dinámico</a:t>
            </a: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 sector emprendedor.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2.- Una economía emprendedora depende de una 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cultura</a:t>
            </a: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 que lo facilite.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3.- Emprendedores de alto 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potencial de crecimiento </a:t>
            </a: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son clave.</a:t>
            </a:r>
            <a:endParaRPr kumimoji="0" lang="es-ES" altLang="es-ES" sz="200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299191" y="1189257"/>
            <a:ext cx="7338794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3200" b="1" dirty="0" smtClean="0">
                <a:solidFill>
                  <a:srgbClr val="003038"/>
                </a:solidFill>
              </a:rPr>
              <a:t>Ecosistema de Emprendimiento en Aragón</a:t>
            </a:r>
            <a:endParaRPr kumimoji="0" lang="es-ES" altLang="es-ES" sz="18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13" name="4 Marcador de contenido"/>
          <p:cNvSpPr>
            <a:spLocks noGrp="1"/>
          </p:cNvSpPr>
          <p:nvPr>
            <p:ph idx="1"/>
          </p:nvPr>
        </p:nvSpPr>
        <p:spPr>
          <a:xfrm>
            <a:off x="2311580" y="1883464"/>
            <a:ext cx="8320438" cy="4525963"/>
          </a:xfrm>
        </p:spPr>
        <p:txBody>
          <a:bodyPr>
            <a:normAutofit/>
          </a:bodyPr>
          <a:lstStyle/>
          <a:p>
            <a:pPr lvl="4"/>
            <a:endParaRPr lang="es-ES" sz="1000" dirty="0" smtClean="0">
              <a:solidFill>
                <a:srgbClr val="003038"/>
              </a:solidFill>
            </a:endParaRPr>
          </a:p>
          <a:p>
            <a:pPr marL="0" indent="0">
              <a:buSzPct val="100000"/>
              <a:buNone/>
            </a:pPr>
            <a:r>
              <a:rPr lang="es-ES" sz="2400" b="1" dirty="0" smtClean="0">
                <a:solidFill>
                  <a:srgbClr val="003038"/>
                </a:solidFill>
              </a:rPr>
              <a:t>Elaboración de un índice de actividad emprendedora (TEA)</a:t>
            </a:r>
          </a:p>
          <a:p>
            <a:pPr marL="0" indent="0">
              <a:buSzPct val="100000"/>
              <a:buNone/>
            </a:pPr>
            <a:endParaRPr lang="es-ES" sz="1000" dirty="0" smtClean="0">
              <a:solidFill>
                <a:srgbClr val="00303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rgbClr val="003038"/>
                </a:solidFill>
              </a:rPr>
              <a:t>Empresas nacientes: </a:t>
            </a:r>
            <a:r>
              <a:rPr lang="es-ES" sz="2000" dirty="0" smtClean="0">
                <a:solidFill>
                  <a:srgbClr val="003038"/>
                </a:solidFill>
              </a:rPr>
              <a:t>no conllevan pago de salarios ni obtención de beneficio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sz="1000" b="1" dirty="0" smtClean="0">
              <a:solidFill>
                <a:srgbClr val="00303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rgbClr val="003038"/>
                </a:solidFill>
              </a:rPr>
              <a:t>Empresas nuevas:</a:t>
            </a:r>
            <a:r>
              <a:rPr lang="es-ES" sz="2000" dirty="0" smtClean="0">
                <a:solidFill>
                  <a:srgbClr val="003038"/>
                </a:solidFill>
              </a:rPr>
              <a:t> No superan los 42 meses</a:t>
            </a:r>
          </a:p>
          <a:p>
            <a:pPr marL="457200" lvl="1" indent="0">
              <a:buNone/>
            </a:pPr>
            <a:r>
              <a:rPr lang="es-ES" sz="1050" dirty="0" smtClean="0">
                <a:solidFill>
                  <a:srgbClr val="003038"/>
                </a:solidFill>
              </a:rPr>
              <a:t>_____________________________________________________________________________________________________________</a:t>
            </a:r>
          </a:p>
          <a:p>
            <a:pPr lvl="1">
              <a:lnSpc>
                <a:spcPts val="1200"/>
              </a:lnSpc>
              <a:buFont typeface="Courier New" panose="02070309020205020404" pitchFamily="49" charset="0"/>
              <a:buChar char="o"/>
            </a:pPr>
            <a:endParaRPr lang="es-ES" sz="2000" dirty="0" smtClean="0">
              <a:solidFill>
                <a:srgbClr val="00303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3038"/>
                </a:solidFill>
              </a:rPr>
              <a:t>Empresas consolidadas: más de 42 meses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sz="1050" dirty="0" smtClean="0">
              <a:solidFill>
                <a:srgbClr val="00303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3038"/>
                </a:solidFill>
              </a:rPr>
              <a:t>Emprendimiento potencial: próximos tres años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sz="1050" dirty="0" smtClean="0">
              <a:solidFill>
                <a:srgbClr val="00303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3038"/>
                </a:solidFill>
              </a:rPr>
              <a:t>Abandonos</a:t>
            </a:r>
          </a:p>
          <a:p>
            <a:pPr lvl="4">
              <a:buFont typeface="Wingdings" pitchFamily="2" charset="2"/>
              <a:buChar char="ü"/>
            </a:pPr>
            <a:endParaRPr lang="es-ES" sz="1600" dirty="0" smtClean="0">
              <a:solidFill>
                <a:srgbClr val="003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2961343" y="958029"/>
            <a:ext cx="64033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Tasa Actividad Emprendedora CC.AA. </a:t>
            </a:r>
            <a:r>
              <a:rPr lang="es-ES" altLang="es-ES" sz="2800" b="1" dirty="0" smtClean="0">
                <a:solidFill>
                  <a:srgbClr val="003038"/>
                </a:solidFill>
              </a:rPr>
              <a:t>2015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31598" y="3303918"/>
            <a:ext cx="433701" cy="28934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9828"/>
              </p:ext>
            </p:extLst>
          </p:nvPr>
        </p:nvGraphicFramePr>
        <p:xfrm>
          <a:off x="1946022" y="1518249"/>
          <a:ext cx="8336666" cy="481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1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3185630" y="940776"/>
            <a:ext cx="5889359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Tasa Actividad Emprendedora </a:t>
            </a:r>
            <a:r>
              <a:rPr lang="es-ES" altLang="es-ES" sz="2800" b="1" dirty="0" smtClean="0">
                <a:solidFill>
                  <a:srgbClr val="003038"/>
                </a:solidFill>
              </a:rPr>
              <a:t>Aragón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256630"/>
              </p:ext>
            </p:extLst>
          </p:nvPr>
        </p:nvGraphicFramePr>
        <p:xfrm>
          <a:off x="2173856" y="1673524"/>
          <a:ext cx="8238225" cy="479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5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2448911" y="958029"/>
            <a:ext cx="7147034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Actividad Empresarial Consolidada CC.AA. </a:t>
            </a:r>
            <a:r>
              <a:rPr lang="es-ES" altLang="es-ES" sz="2800" b="1" dirty="0" smtClean="0">
                <a:solidFill>
                  <a:srgbClr val="003038"/>
                </a:solidFill>
              </a:rPr>
              <a:t>2015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65" y="1561650"/>
            <a:ext cx="9372600" cy="51149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01730" y="3165596"/>
            <a:ext cx="534838" cy="30626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2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2977006" y="1066901"/>
            <a:ext cx="6218753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Emprendimiento Rural vs. Urbano </a:t>
            </a:r>
            <a:r>
              <a:rPr lang="es-ES" altLang="es-ES" sz="2800" b="1" dirty="0" smtClean="0">
                <a:solidFill>
                  <a:srgbClr val="003038"/>
                </a:solidFill>
              </a:rPr>
              <a:t>2015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graphicFrame>
        <p:nvGraphicFramePr>
          <p:cNvPr id="12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85691"/>
              </p:ext>
            </p:extLst>
          </p:nvPr>
        </p:nvGraphicFramePr>
        <p:xfrm>
          <a:off x="2937243" y="1751163"/>
          <a:ext cx="6249889" cy="3344583"/>
        </p:xfrm>
        <a:graphic>
          <a:graphicData uri="http://schemas.openxmlformats.org/drawingml/2006/table">
            <a:tbl>
              <a:tblPr firstRow="1"/>
              <a:tblGrid>
                <a:gridCol w="3525578"/>
                <a:gridCol w="1282029"/>
                <a:gridCol w="144228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0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Rural</a:t>
                      </a:r>
                      <a:endParaRPr lang="es-ES" sz="16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Urbano</a:t>
                      </a:r>
                      <a:endParaRPr lang="es-ES" sz="16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Emprendimiento</a:t>
                      </a:r>
                      <a:r>
                        <a:rPr lang="es-ES" sz="1800" kern="1200" baseline="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 potencial</a:t>
                      </a:r>
                      <a:endParaRPr lang="es-ES" sz="18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5,7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Emprendimiento</a:t>
                      </a:r>
                      <a:r>
                        <a:rPr lang="es-ES" sz="1800" kern="1200" baseline="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 naciente</a:t>
                      </a:r>
                      <a:endParaRPr lang="es-ES" sz="18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1,4</a:t>
                      </a: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1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1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Emprendimiento</a:t>
                      </a:r>
                      <a:r>
                        <a:rPr lang="es-ES" sz="1800" kern="1200" baseline="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 nuevo</a:t>
                      </a:r>
                      <a:endParaRPr lang="es-ES" sz="18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4,1</a:t>
                      </a: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1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r>
                        <a:rPr lang="es-ES" sz="1800" b="1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1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Emprendimiento consolidado</a:t>
                      </a:r>
                      <a:endParaRPr lang="es-ES" sz="18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9,5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5,8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Cierres</a:t>
                      </a:r>
                      <a:endParaRPr lang="es-ES" sz="1800" kern="1200" dirty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r>
                        <a:rPr lang="es-ES" sz="1800" b="0" kern="1200" dirty="0" smtClean="0">
                          <a:solidFill>
                            <a:srgbClr val="003038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es-ES" sz="1800" b="0" kern="1200" dirty="0" smtClean="0">
                        <a:solidFill>
                          <a:srgbClr val="003038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3 CuadroTexto"/>
          <p:cNvSpPr txBox="1"/>
          <p:nvPr/>
        </p:nvSpPr>
        <p:spPr>
          <a:xfrm>
            <a:off x="4696218" y="5304204"/>
            <a:ext cx="3240360" cy="1015663"/>
          </a:xfrm>
          <a:prstGeom prst="rect">
            <a:avLst/>
          </a:prstGeom>
          <a:solidFill>
            <a:srgbClr val="003038"/>
          </a:solidFill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es-ES" sz="2000" b="1" i="1" dirty="0" smtClean="0">
                <a:solidFill>
                  <a:schemeClr val="bg1"/>
                </a:solidFill>
                <a:latin typeface="+mj-lt"/>
                <a:cs typeface="Calibri"/>
              </a:rPr>
              <a:t>TEA (naciente + nuevo)</a:t>
            </a:r>
          </a:p>
          <a:p>
            <a:pPr algn="ctr">
              <a:buSzPct val="70000"/>
            </a:pPr>
            <a:r>
              <a:rPr lang="es-ES" sz="2000" b="1" i="1" dirty="0" smtClean="0">
                <a:solidFill>
                  <a:schemeClr val="bg1"/>
                </a:solidFill>
                <a:latin typeface="+mj-lt"/>
                <a:cs typeface="Calibri"/>
              </a:rPr>
              <a:t>Rural: 5,5%</a:t>
            </a:r>
          </a:p>
          <a:p>
            <a:pPr algn="ctr">
              <a:buSzPct val="70000"/>
            </a:pPr>
            <a:r>
              <a:rPr lang="es-ES" sz="2000" b="1" i="1" dirty="0" smtClean="0">
                <a:solidFill>
                  <a:schemeClr val="bg1"/>
                </a:solidFill>
                <a:latin typeface="+mj-lt"/>
                <a:cs typeface="Calibri"/>
              </a:rPr>
              <a:t>Urbano: 3,7%</a:t>
            </a:r>
            <a:endParaRPr lang="es-ES" b="1" i="1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47498" y="3313860"/>
            <a:ext cx="66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3038"/>
                </a:solidFill>
                <a:latin typeface="+mj-lt"/>
                <a:ea typeface="Times New Roman"/>
                <a:cs typeface="Times New Roman" pitchFamily="18" charset="0"/>
              </a:rPr>
              <a:t>TEA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452558" y="3053750"/>
            <a:ext cx="2725948" cy="992039"/>
          </a:xfrm>
          <a:prstGeom prst="rect">
            <a:avLst/>
          </a:prstGeom>
          <a:solidFill>
            <a:srgbClr val="003038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3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80" y="3181712"/>
            <a:ext cx="3096305" cy="8648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08" y="2866085"/>
            <a:ext cx="3201411" cy="13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2984938" y="1021090"/>
            <a:ext cx="6589986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Tasa Supervivencia Empresas España 2012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266268" y="1601837"/>
            <a:ext cx="8201025" cy="4997450"/>
            <a:chOff x="2007475" y="1662222"/>
            <a:chExt cx="8201025" cy="4997450"/>
          </a:xfrm>
        </p:grpSpPr>
        <p:pic>
          <p:nvPicPr>
            <p:cNvPr id="12290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475" y="1662222"/>
              <a:ext cx="8201025" cy="499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0 Rectángulo"/>
            <p:cNvSpPr>
              <a:spLocks noChangeArrowheads="1"/>
            </p:cNvSpPr>
            <p:nvPr/>
          </p:nvSpPr>
          <p:spPr bwMode="auto">
            <a:xfrm>
              <a:off x="4394912" y="1777836"/>
              <a:ext cx="3445805" cy="33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600" b="1" i="1" u="none" strike="noStrike" cap="none" normalizeH="0" baseline="0" dirty="0" smtClean="0">
                  <a:ln>
                    <a:noFill/>
                  </a:ln>
                  <a:solidFill>
                    <a:srgbClr val="053D5E"/>
                  </a:solidFill>
                  <a:effectLst/>
                </a:rPr>
                <a:t>Fuente: INE-</a:t>
              </a:r>
              <a:r>
                <a:rPr kumimoji="0" lang="es-ES" altLang="es-ES" sz="1600" b="1" i="1" u="none" strike="noStrike" cap="none" normalizeH="0" baseline="0" dirty="0" err="1" smtClean="0">
                  <a:ln>
                    <a:noFill/>
                  </a:ln>
                  <a:solidFill>
                    <a:srgbClr val="053D5E"/>
                  </a:solidFill>
                  <a:effectLst/>
                </a:rPr>
                <a:t>Dirce</a:t>
              </a:r>
              <a:endParaRPr kumimoji="0" lang="es-ES" alt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1503675" y="1070965"/>
            <a:ext cx="9175828" cy="542175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Tasa Supervivencia Empresas España – </a:t>
            </a:r>
            <a:r>
              <a:rPr lang="es-ES" altLang="es-ES" sz="2800" b="1" dirty="0" smtClean="0">
                <a:solidFill>
                  <a:srgbClr val="003038"/>
                </a:solidFill>
              </a:rPr>
              <a:t>Aragón (IAF) 2010-14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283626"/>
              </p:ext>
            </p:extLst>
          </p:nvPr>
        </p:nvGraphicFramePr>
        <p:xfrm>
          <a:off x="2216988" y="1931454"/>
          <a:ext cx="7832785" cy="44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0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3184636" y="1010580"/>
            <a:ext cx="5843751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z="2800" b="1" dirty="0" smtClean="0">
                <a:solidFill>
                  <a:srgbClr val="003038"/>
                </a:solidFill>
              </a:rPr>
              <a:t>Cadena de Valor del Emprendimiento</a:t>
            </a:r>
            <a:endParaRPr kumimoji="0" lang="es-ES" altLang="es-ES" sz="1600" b="0" i="1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45038917"/>
              </p:ext>
            </p:extLst>
          </p:nvPr>
        </p:nvGraphicFramePr>
        <p:xfrm>
          <a:off x="1844864" y="1529019"/>
          <a:ext cx="8128000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6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pSp>
        <p:nvGrpSpPr>
          <p:cNvPr id="2" name="27 Grupo"/>
          <p:cNvGrpSpPr>
            <a:grpSpLocks/>
          </p:cNvGrpSpPr>
          <p:nvPr/>
        </p:nvGrpSpPr>
        <p:grpSpPr bwMode="auto">
          <a:xfrm>
            <a:off x="3504912" y="1083078"/>
            <a:ext cx="5486399" cy="5306739"/>
            <a:chOff x="2732642" y="1563661"/>
            <a:chExt cx="3402738" cy="3961944"/>
          </a:xfrm>
        </p:grpSpPr>
        <p:sp>
          <p:nvSpPr>
            <p:cNvPr id="8" name="7 Forma libre"/>
            <p:cNvSpPr/>
            <p:nvPr/>
          </p:nvSpPr>
          <p:spPr>
            <a:xfrm>
              <a:off x="2732642" y="1563661"/>
              <a:ext cx="3402738" cy="680960"/>
            </a:xfrm>
            <a:custGeom>
              <a:avLst/>
              <a:gdLst>
                <a:gd name="connsiteX0" fmla="*/ 0 w 3402738"/>
                <a:gd name="connsiteY0" fmla="*/ 68055 h 680550"/>
                <a:gd name="connsiteX1" fmla="*/ 19933 w 3402738"/>
                <a:gd name="connsiteY1" fmla="*/ 19933 h 680550"/>
                <a:gd name="connsiteX2" fmla="*/ 68055 w 3402738"/>
                <a:gd name="connsiteY2" fmla="*/ 0 h 680550"/>
                <a:gd name="connsiteX3" fmla="*/ 3334683 w 3402738"/>
                <a:gd name="connsiteY3" fmla="*/ 0 h 680550"/>
                <a:gd name="connsiteX4" fmla="*/ 3382805 w 3402738"/>
                <a:gd name="connsiteY4" fmla="*/ 19933 h 680550"/>
                <a:gd name="connsiteX5" fmla="*/ 3402738 w 3402738"/>
                <a:gd name="connsiteY5" fmla="*/ 68055 h 680550"/>
                <a:gd name="connsiteX6" fmla="*/ 3402738 w 3402738"/>
                <a:gd name="connsiteY6" fmla="*/ 612495 h 680550"/>
                <a:gd name="connsiteX7" fmla="*/ 3382805 w 3402738"/>
                <a:gd name="connsiteY7" fmla="*/ 660617 h 680550"/>
                <a:gd name="connsiteX8" fmla="*/ 3334683 w 3402738"/>
                <a:gd name="connsiteY8" fmla="*/ 680550 h 680550"/>
                <a:gd name="connsiteX9" fmla="*/ 68055 w 3402738"/>
                <a:gd name="connsiteY9" fmla="*/ 680550 h 680550"/>
                <a:gd name="connsiteX10" fmla="*/ 19933 w 3402738"/>
                <a:gd name="connsiteY10" fmla="*/ 660617 h 680550"/>
                <a:gd name="connsiteX11" fmla="*/ 0 w 3402738"/>
                <a:gd name="connsiteY11" fmla="*/ 612495 h 680550"/>
                <a:gd name="connsiteX12" fmla="*/ 0 w 3402738"/>
                <a:gd name="connsiteY12" fmla="*/ 68055 h 6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738" h="680550">
                  <a:moveTo>
                    <a:pt x="0" y="68055"/>
                  </a:moveTo>
                  <a:cubicBezTo>
                    <a:pt x="0" y="50006"/>
                    <a:pt x="7170" y="32696"/>
                    <a:pt x="19933" y="19933"/>
                  </a:cubicBezTo>
                  <a:cubicBezTo>
                    <a:pt x="32696" y="7170"/>
                    <a:pt x="50006" y="0"/>
                    <a:pt x="68055" y="0"/>
                  </a:cubicBezTo>
                  <a:lnTo>
                    <a:pt x="3334683" y="0"/>
                  </a:lnTo>
                  <a:cubicBezTo>
                    <a:pt x="3352732" y="0"/>
                    <a:pt x="3370042" y="7170"/>
                    <a:pt x="3382805" y="19933"/>
                  </a:cubicBezTo>
                  <a:cubicBezTo>
                    <a:pt x="3395568" y="32696"/>
                    <a:pt x="3402738" y="50006"/>
                    <a:pt x="3402738" y="68055"/>
                  </a:cubicBezTo>
                  <a:lnTo>
                    <a:pt x="3402738" y="612495"/>
                  </a:lnTo>
                  <a:cubicBezTo>
                    <a:pt x="3402738" y="630544"/>
                    <a:pt x="3395568" y="647854"/>
                    <a:pt x="3382805" y="660617"/>
                  </a:cubicBezTo>
                  <a:cubicBezTo>
                    <a:pt x="3370042" y="673380"/>
                    <a:pt x="3352732" y="680550"/>
                    <a:pt x="3334683" y="680550"/>
                  </a:cubicBezTo>
                  <a:lnTo>
                    <a:pt x="68055" y="680550"/>
                  </a:lnTo>
                  <a:cubicBezTo>
                    <a:pt x="50006" y="680550"/>
                    <a:pt x="32696" y="673380"/>
                    <a:pt x="19933" y="660617"/>
                  </a:cubicBezTo>
                  <a:cubicBezTo>
                    <a:pt x="7170" y="647854"/>
                    <a:pt x="0" y="630544"/>
                    <a:pt x="0" y="612495"/>
                  </a:cubicBezTo>
                  <a:lnTo>
                    <a:pt x="0" y="680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wrap="square" lIns="46603" tIns="46603" rIns="46603" bIns="4660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E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Eje 5: Emprendimiento vertical innovador</a:t>
              </a:r>
              <a:endPara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2732642" y="2384305"/>
              <a:ext cx="3402738" cy="680959"/>
            </a:xfrm>
            <a:custGeom>
              <a:avLst/>
              <a:gdLst>
                <a:gd name="connsiteX0" fmla="*/ 0 w 3402738"/>
                <a:gd name="connsiteY0" fmla="*/ 68055 h 680550"/>
                <a:gd name="connsiteX1" fmla="*/ 19933 w 3402738"/>
                <a:gd name="connsiteY1" fmla="*/ 19933 h 680550"/>
                <a:gd name="connsiteX2" fmla="*/ 68055 w 3402738"/>
                <a:gd name="connsiteY2" fmla="*/ 0 h 680550"/>
                <a:gd name="connsiteX3" fmla="*/ 3334683 w 3402738"/>
                <a:gd name="connsiteY3" fmla="*/ 0 h 680550"/>
                <a:gd name="connsiteX4" fmla="*/ 3382805 w 3402738"/>
                <a:gd name="connsiteY4" fmla="*/ 19933 h 680550"/>
                <a:gd name="connsiteX5" fmla="*/ 3402738 w 3402738"/>
                <a:gd name="connsiteY5" fmla="*/ 68055 h 680550"/>
                <a:gd name="connsiteX6" fmla="*/ 3402738 w 3402738"/>
                <a:gd name="connsiteY6" fmla="*/ 612495 h 680550"/>
                <a:gd name="connsiteX7" fmla="*/ 3382805 w 3402738"/>
                <a:gd name="connsiteY7" fmla="*/ 660617 h 680550"/>
                <a:gd name="connsiteX8" fmla="*/ 3334683 w 3402738"/>
                <a:gd name="connsiteY8" fmla="*/ 680550 h 680550"/>
                <a:gd name="connsiteX9" fmla="*/ 68055 w 3402738"/>
                <a:gd name="connsiteY9" fmla="*/ 680550 h 680550"/>
                <a:gd name="connsiteX10" fmla="*/ 19933 w 3402738"/>
                <a:gd name="connsiteY10" fmla="*/ 660617 h 680550"/>
                <a:gd name="connsiteX11" fmla="*/ 0 w 3402738"/>
                <a:gd name="connsiteY11" fmla="*/ 612495 h 680550"/>
                <a:gd name="connsiteX12" fmla="*/ 0 w 3402738"/>
                <a:gd name="connsiteY12" fmla="*/ 68055 h 6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738" h="680550">
                  <a:moveTo>
                    <a:pt x="0" y="68055"/>
                  </a:moveTo>
                  <a:cubicBezTo>
                    <a:pt x="0" y="50006"/>
                    <a:pt x="7170" y="32696"/>
                    <a:pt x="19933" y="19933"/>
                  </a:cubicBezTo>
                  <a:cubicBezTo>
                    <a:pt x="32696" y="7170"/>
                    <a:pt x="50006" y="0"/>
                    <a:pt x="68055" y="0"/>
                  </a:cubicBezTo>
                  <a:lnTo>
                    <a:pt x="3334683" y="0"/>
                  </a:lnTo>
                  <a:cubicBezTo>
                    <a:pt x="3352732" y="0"/>
                    <a:pt x="3370042" y="7170"/>
                    <a:pt x="3382805" y="19933"/>
                  </a:cubicBezTo>
                  <a:cubicBezTo>
                    <a:pt x="3395568" y="32696"/>
                    <a:pt x="3402738" y="50006"/>
                    <a:pt x="3402738" y="68055"/>
                  </a:cubicBezTo>
                  <a:lnTo>
                    <a:pt x="3402738" y="612495"/>
                  </a:lnTo>
                  <a:cubicBezTo>
                    <a:pt x="3402738" y="630544"/>
                    <a:pt x="3395568" y="647854"/>
                    <a:pt x="3382805" y="660617"/>
                  </a:cubicBezTo>
                  <a:cubicBezTo>
                    <a:pt x="3370042" y="673380"/>
                    <a:pt x="3352732" y="680550"/>
                    <a:pt x="3334683" y="680550"/>
                  </a:cubicBezTo>
                  <a:lnTo>
                    <a:pt x="68055" y="680550"/>
                  </a:lnTo>
                  <a:cubicBezTo>
                    <a:pt x="50006" y="680550"/>
                    <a:pt x="32696" y="673380"/>
                    <a:pt x="19933" y="660617"/>
                  </a:cubicBezTo>
                  <a:cubicBezTo>
                    <a:pt x="7170" y="647854"/>
                    <a:pt x="0" y="630544"/>
                    <a:pt x="0" y="612495"/>
                  </a:cubicBezTo>
                  <a:lnTo>
                    <a:pt x="0" y="680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37713" tIns="37713" rIns="37713" bIns="3771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es-ES" sz="20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Atención específica a las iniciativas emprendedoras de base tecnológica.</a:t>
              </a:r>
              <a:endParaRPr kumimoji="0" lang="es-ES" altLang="es-ES" sz="20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732642" y="3204947"/>
              <a:ext cx="3402738" cy="679372"/>
            </a:xfrm>
            <a:custGeom>
              <a:avLst/>
              <a:gdLst>
                <a:gd name="connsiteX0" fmla="*/ 0 w 3402738"/>
                <a:gd name="connsiteY0" fmla="*/ 68055 h 680550"/>
                <a:gd name="connsiteX1" fmla="*/ 19933 w 3402738"/>
                <a:gd name="connsiteY1" fmla="*/ 19933 h 680550"/>
                <a:gd name="connsiteX2" fmla="*/ 68055 w 3402738"/>
                <a:gd name="connsiteY2" fmla="*/ 0 h 680550"/>
                <a:gd name="connsiteX3" fmla="*/ 3334683 w 3402738"/>
                <a:gd name="connsiteY3" fmla="*/ 0 h 680550"/>
                <a:gd name="connsiteX4" fmla="*/ 3382805 w 3402738"/>
                <a:gd name="connsiteY4" fmla="*/ 19933 h 680550"/>
                <a:gd name="connsiteX5" fmla="*/ 3402738 w 3402738"/>
                <a:gd name="connsiteY5" fmla="*/ 68055 h 680550"/>
                <a:gd name="connsiteX6" fmla="*/ 3402738 w 3402738"/>
                <a:gd name="connsiteY6" fmla="*/ 612495 h 680550"/>
                <a:gd name="connsiteX7" fmla="*/ 3382805 w 3402738"/>
                <a:gd name="connsiteY7" fmla="*/ 660617 h 680550"/>
                <a:gd name="connsiteX8" fmla="*/ 3334683 w 3402738"/>
                <a:gd name="connsiteY8" fmla="*/ 680550 h 680550"/>
                <a:gd name="connsiteX9" fmla="*/ 68055 w 3402738"/>
                <a:gd name="connsiteY9" fmla="*/ 680550 h 680550"/>
                <a:gd name="connsiteX10" fmla="*/ 19933 w 3402738"/>
                <a:gd name="connsiteY10" fmla="*/ 660617 h 680550"/>
                <a:gd name="connsiteX11" fmla="*/ 0 w 3402738"/>
                <a:gd name="connsiteY11" fmla="*/ 612495 h 680550"/>
                <a:gd name="connsiteX12" fmla="*/ 0 w 3402738"/>
                <a:gd name="connsiteY12" fmla="*/ 68055 h 6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738" h="680550">
                  <a:moveTo>
                    <a:pt x="0" y="68055"/>
                  </a:moveTo>
                  <a:cubicBezTo>
                    <a:pt x="0" y="50006"/>
                    <a:pt x="7170" y="32696"/>
                    <a:pt x="19933" y="19933"/>
                  </a:cubicBezTo>
                  <a:cubicBezTo>
                    <a:pt x="32696" y="7170"/>
                    <a:pt x="50006" y="0"/>
                    <a:pt x="68055" y="0"/>
                  </a:cubicBezTo>
                  <a:lnTo>
                    <a:pt x="3334683" y="0"/>
                  </a:lnTo>
                  <a:cubicBezTo>
                    <a:pt x="3352732" y="0"/>
                    <a:pt x="3370042" y="7170"/>
                    <a:pt x="3382805" y="19933"/>
                  </a:cubicBezTo>
                  <a:cubicBezTo>
                    <a:pt x="3395568" y="32696"/>
                    <a:pt x="3402738" y="50006"/>
                    <a:pt x="3402738" y="68055"/>
                  </a:cubicBezTo>
                  <a:lnTo>
                    <a:pt x="3402738" y="612495"/>
                  </a:lnTo>
                  <a:cubicBezTo>
                    <a:pt x="3402738" y="630544"/>
                    <a:pt x="3395568" y="647854"/>
                    <a:pt x="3382805" y="660617"/>
                  </a:cubicBezTo>
                  <a:cubicBezTo>
                    <a:pt x="3370042" y="673380"/>
                    <a:pt x="3352732" y="680550"/>
                    <a:pt x="3334683" y="680550"/>
                  </a:cubicBezTo>
                  <a:lnTo>
                    <a:pt x="68055" y="680550"/>
                  </a:lnTo>
                  <a:cubicBezTo>
                    <a:pt x="50006" y="680550"/>
                    <a:pt x="32696" y="673380"/>
                    <a:pt x="19933" y="660617"/>
                  </a:cubicBezTo>
                  <a:cubicBezTo>
                    <a:pt x="7170" y="647854"/>
                    <a:pt x="0" y="630544"/>
                    <a:pt x="0" y="612495"/>
                  </a:cubicBezTo>
                  <a:lnTo>
                    <a:pt x="0" y="680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37713" tIns="37713" rIns="37713" bIns="3771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000" b="1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Atención a proyectos de </a:t>
              </a:r>
              <a:r>
                <a:rPr kumimoji="0" lang="es-ES" altLang="es-ES" sz="2000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sectores tradicionales con contenido innovador</a:t>
              </a:r>
              <a:r>
                <a:rPr kumimoji="0" lang="es-ES" altLang="es-ES" sz="2000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kumimoji="0" lang="es-ES" altLang="es-ES" sz="2000" b="1" i="0" u="none" strike="noStrike" cap="none" normalizeH="0" baseline="0" dirty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Atención al medio rural</a:t>
              </a:r>
              <a:endPara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732642" y="4024003"/>
              <a:ext cx="3402738" cy="680960"/>
            </a:xfrm>
            <a:custGeom>
              <a:avLst/>
              <a:gdLst>
                <a:gd name="connsiteX0" fmla="*/ 0 w 3402738"/>
                <a:gd name="connsiteY0" fmla="*/ 68055 h 680550"/>
                <a:gd name="connsiteX1" fmla="*/ 19933 w 3402738"/>
                <a:gd name="connsiteY1" fmla="*/ 19933 h 680550"/>
                <a:gd name="connsiteX2" fmla="*/ 68055 w 3402738"/>
                <a:gd name="connsiteY2" fmla="*/ 0 h 680550"/>
                <a:gd name="connsiteX3" fmla="*/ 3334683 w 3402738"/>
                <a:gd name="connsiteY3" fmla="*/ 0 h 680550"/>
                <a:gd name="connsiteX4" fmla="*/ 3382805 w 3402738"/>
                <a:gd name="connsiteY4" fmla="*/ 19933 h 680550"/>
                <a:gd name="connsiteX5" fmla="*/ 3402738 w 3402738"/>
                <a:gd name="connsiteY5" fmla="*/ 68055 h 680550"/>
                <a:gd name="connsiteX6" fmla="*/ 3402738 w 3402738"/>
                <a:gd name="connsiteY6" fmla="*/ 612495 h 680550"/>
                <a:gd name="connsiteX7" fmla="*/ 3382805 w 3402738"/>
                <a:gd name="connsiteY7" fmla="*/ 660617 h 680550"/>
                <a:gd name="connsiteX8" fmla="*/ 3334683 w 3402738"/>
                <a:gd name="connsiteY8" fmla="*/ 680550 h 680550"/>
                <a:gd name="connsiteX9" fmla="*/ 68055 w 3402738"/>
                <a:gd name="connsiteY9" fmla="*/ 680550 h 680550"/>
                <a:gd name="connsiteX10" fmla="*/ 19933 w 3402738"/>
                <a:gd name="connsiteY10" fmla="*/ 660617 h 680550"/>
                <a:gd name="connsiteX11" fmla="*/ 0 w 3402738"/>
                <a:gd name="connsiteY11" fmla="*/ 612495 h 680550"/>
                <a:gd name="connsiteX12" fmla="*/ 0 w 3402738"/>
                <a:gd name="connsiteY12" fmla="*/ 68055 h 6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738" h="680550">
                  <a:moveTo>
                    <a:pt x="0" y="68055"/>
                  </a:moveTo>
                  <a:cubicBezTo>
                    <a:pt x="0" y="50006"/>
                    <a:pt x="7170" y="32696"/>
                    <a:pt x="19933" y="19933"/>
                  </a:cubicBezTo>
                  <a:cubicBezTo>
                    <a:pt x="32696" y="7170"/>
                    <a:pt x="50006" y="0"/>
                    <a:pt x="68055" y="0"/>
                  </a:cubicBezTo>
                  <a:lnTo>
                    <a:pt x="3334683" y="0"/>
                  </a:lnTo>
                  <a:cubicBezTo>
                    <a:pt x="3352732" y="0"/>
                    <a:pt x="3370042" y="7170"/>
                    <a:pt x="3382805" y="19933"/>
                  </a:cubicBezTo>
                  <a:cubicBezTo>
                    <a:pt x="3395568" y="32696"/>
                    <a:pt x="3402738" y="50006"/>
                    <a:pt x="3402738" y="68055"/>
                  </a:cubicBezTo>
                  <a:lnTo>
                    <a:pt x="3402738" y="612495"/>
                  </a:lnTo>
                  <a:cubicBezTo>
                    <a:pt x="3402738" y="630544"/>
                    <a:pt x="3395568" y="647854"/>
                    <a:pt x="3382805" y="660617"/>
                  </a:cubicBezTo>
                  <a:cubicBezTo>
                    <a:pt x="3370042" y="673380"/>
                    <a:pt x="3352732" y="680550"/>
                    <a:pt x="3334683" y="680550"/>
                  </a:cubicBezTo>
                  <a:lnTo>
                    <a:pt x="68055" y="680550"/>
                  </a:lnTo>
                  <a:cubicBezTo>
                    <a:pt x="50006" y="680550"/>
                    <a:pt x="32696" y="673380"/>
                    <a:pt x="19933" y="660617"/>
                  </a:cubicBezTo>
                  <a:cubicBezTo>
                    <a:pt x="7170" y="647854"/>
                    <a:pt x="0" y="630544"/>
                    <a:pt x="0" y="612495"/>
                  </a:cubicBezTo>
                  <a:lnTo>
                    <a:pt x="0" y="680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37713" tIns="37713" rIns="37713" bIns="3771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0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Atención a proyectos del sector de la economía social.</a:t>
              </a:r>
              <a:endParaRPr kumimoji="0" lang="es-ES" altLang="es-ES" sz="20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2732642" y="4844646"/>
              <a:ext cx="3402738" cy="680959"/>
            </a:xfrm>
            <a:custGeom>
              <a:avLst/>
              <a:gdLst>
                <a:gd name="connsiteX0" fmla="*/ 0 w 3402738"/>
                <a:gd name="connsiteY0" fmla="*/ 68055 h 680550"/>
                <a:gd name="connsiteX1" fmla="*/ 19933 w 3402738"/>
                <a:gd name="connsiteY1" fmla="*/ 19933 h 680550"/>
                <a:gd name="connsiteX2" fmla="*/ 68055 w 3402738"/>
                <a:gd name="connsiteY2" fmla="*/ 0 h 680550"/>
                <a:gd name="connsiteX3" fmla="*/ 3334683 w 3402738"/>
                <a:gd name="connsiteY3" fmla="*/ 0 h 680550"/>
                <a:gd name="connsiteX4" fmla="*/ 3382805 w 3402738"/>
                <a:gd name="connsiteY4" fmla="*/ 19933 h 680550"/>
                <a:gd name="connsiteX5" fmla="*/ 3402738 w 3402738"/>
                <a:gd name="connsiteY5" fmla="*/ 68055 h 680550"/>
                <a:gd name="connsiteX6" fmla="*/ 3402738 w 3402738"/>
                <a:gd name="connsiteY6" fmla="*/ 612495 h 680550"/>
                <a:gd name="connsiteX7" fmla="*/ 3382805 w 3402738"/>
                <a:gd name="connsiteY7" fmla="*/ 660617 h 680550"/>
                <a:gd name="connsiteX8" fmla="*/ 3334683 w 3402738"/>
                <a:gd name="connsiteY8" fmla="*/ 680550 h 680550"/>
                <a:gd name="connsiteX9" fmla="*/ 68055 w 3402738"/>
                <a:gd name="connsiteY9" fmla="*/ 680550 h 680550"/>
                <a:gd name="connsiteX10" fmla="*/ 19933 w 3402738"/>
                <a:gd name="connsiteY10" fmla="*/ 660617 h 680550"/>
                <a:gd name="connsiteX11" fmla="*/ 0 w 3402738"/>
                <a:gd name="connsiteY11" fmla="*/ 612495 h 680550"/>
                <a:gd name="connsiteX12" fmla="*/ 0 w 3402738"/>
                <a:gd name="connsiteY12" fmla="*/ 68055 h 6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738" h="680550">
                  <a:moveTo>
                    <a:pt x="0" y="68055"/>
                  </a:moveTo>
                  <a:cubicBezTo>
                    <a:pt x="0" y="50006"/>
                    <a:pt x="7170" y="32696"/>
                    <a:pt x="19933" y="19933"/>
                  </a:cubicBezTo>
                  <a:cubicBezTo>
                    <a:pt x="32696" y="7170"/>
                    <a:pt x="50006" y="0"/>
                    <a:pt x="68055" y="0"/>
                  </a:cubicBezTo>
                  <a:lnTo>
                    <a:pt x="3334683" y="0"/>
                  </a:lnTo>
                  <a:cubicBezTo>
                    <a:pt x="3352732" y="0"/>
                    <a:pt x="3370042" y="7170"/>
                    <a:pt x="3382805" y="19933"/>
                  </a:cubicBezTo>
                  <a:cubicBezTo>
                    <a:pt x="3395568" y="32696"/>
                    <a:pt x="3402738" y="50006"/>
                    <a:pt x="3402738" y="68055"/>
                  </a:cubicBezTo>
                  <a:lnTo>
                    <a:pt x="3402738" y="612495"/>
                  </a:lnTo>
                  <a:cubicBezTo>
                    <a:pt x="3402738" y="630544"/>
                    <a:pt x="3395568" y="647854"/>
                    <a:pt x="3382805" y="660617"/>
                  </a:cubicBezTo>
                  <a:cubicBezTo>
                    <a:pt x="3370042" y="673380"/>
                    <a:pt x="3352732" y="680550"/>
                    <a:pt x="3334683" y="680550"/>
                  </a:cubicBezTo>
                  <a:lnTo>
                    <a:pt x="68055" y="680550"/>
                  </a:lnTo>
                  <a:cubicBezTo>
                    <a:pt x="50006" y="680550"/>
                    <a:pt x="32696" y="673380"/>
                    <a:pt x="19933" y="660617"/>
                  </a:cubicBezTo>
                  <a:cubicBezTo>
                    <a:pt x="7170" y="647854"/>
                    <a:pt x="0" y="630544"/>
                    <a:pt x="0" y="612495"/>
                  </a:cubicBezTo>
                  <a:lnTo>
                    <a:pt x="0" y="680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37713" tIns="37713" rIns="37713" bIns="37713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000" b="1" i="0" u="none" strike="noStrike" cap="none" normalizeH="0" baseline="0" smtClean="0">
                  <a:ln>
                    <a:noFill/>
                  </a:ln>
                  <a:solidFill>
                    <a:srgbClr val="003038"/>
                  </a:solidFill>
                  <a:effectLst/>
                  <a:latin typeface="Calibri" panose="020F0502020204030204" pitchFamily="34" charset="0"/>
                </a:rPr>
                <a:t>Atención a nuevos sectores emergentes.</a:t>
              </a:r>
              <a:endParaRPr kumimoji="0" lang="es-ES" altLang="es-ES" sz="2000" b="0" i="0" u="none" strike="noStrike" cap="none" normalizeH="0" baseline="0" smtClean="0">
                <a:ln>
                  <a:noFill/>
                </a:ln>
                <a:solidFill>
                  <a:srgbClr val="003038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69632" y="3161781"/>
            <a:ext cx="3289635" cy="11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939800"/>
            <a:ext cx="21780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1368425"/>
            <a:ext cx="24495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057525"/>
            <a:ext cx="2012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3302758"/>
            <a:ext cx="2424112" cy="43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935538"/>
            <a:ext cx="2057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4859338"/>
            <a:ext cx="26050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I Programa de Emprendimiento Agroalimentario de Aragón 20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64" y="913061"/>
            <a:ext cx="4471585" cy="5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96182" y="803385"/>
            <a:ext cx="60071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Política de la Agroindustria en Aragón (2013)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64061" y="1864929"/>
            <a:ext cx="9712325" cy="3749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2000" dirty="0">
                <a:solidFill>
                  <a:srgbClr val="003038"/>
                </a:solidFill>
              </a:rPr>
              <a:t>- </a:t>
            </a:r>
            <a:r>
              <a:rPr lang="es-ES" sz="2000" dirty="0" err="1">
                <a:solidFill>
                  <a:srgbClr val="003038"/>
                </a:solidFill>
              </a:rPr>
              <a:t>Agroindrustria</a:t>
            </a:r>
            <a:r>
              <a:rPr lang="es-ES" sz="2000" dirty="0">
                <a:solidFill>
                  <a:srgbClr val="003038"/>
                </a:solidFill>
              </a:rPr>
              <a:t> como fuente de empleo.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>
                <a:solidFill>
                  <a:srgbClr val="003038"/>
                </a:solidFill>
              </a:rPr>
              <a:t>- Desarrollo del sector agrario como proveedor de materias primas.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>
                <a:solidFill>
                  <a:srgbClr val="003038"/>
                </a:solidFill>
              </a:rPr>
              <a:t>- Genera valor añadido a la producción agraria.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>
                <a:solidFill>
                  <a:srgbClr val="003038"/>
                </a:solidFill>
              </a:rPr>
              <a:t>- Agroindustria: segundo subsector industrial aragonés según las cifras de ventas</a:t>
            </a:r>
          </a:p>
          <a:p>
            <a:pPr>
              <a:lnSpc>
                <a:spcPct val="150000"/>
              </a:lnSpc>
              <a:defRPr/>
            </a:pPr>
            <a:r>
              <a:rPr lang="es-ES" sz="2000" dirty="0">
                <a:solidFill>
                  <a:srgbClr val="003038"/>
                </a:solidFill>
              </a:rPr>
              <a:t>- Tipos de industrias: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las pequeñas de carácter familiar ubicadas en el medio rural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las que poseen una estructura empresarial necesitada de capacidad competitiva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Estrategia a gran escala, implicando a todos los estamentos del sistema  agroalimentario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395538" y="1265238"/>
            <a:ext cx="9260434" cy="17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0" y="3685"/>
            <a:ext cx="2239663" cy="6486631"/>
            <a:chOff x="0" y="3685"/>
            <a:chExt cx="2239663" cy="6486631"/>
          </a:xfrm>
        </p:grpSpPr>
        <p:grpSp>
          <p:nvGrpSpPr>
            <p:cNvPr id="15" name="Grupo 14"/>
            <p:cNvGrpSpPr/>
            <p:nvPr/>
          </p:nvGrpSpPr>
          <p:grpSpPr>
            <a:xfrm>
              <a:off x="457792" y="2921616"/>
              <a:ext cx="1565275" cy="3568700"/>
              <a:chOff x="334963" y="2911475"/>
              <a:chExt cx="1565275" cy="3568700"/>
            </a:xfrm>
          </p:grpSpPr>
          <p:pic>
            <p:nvPicPr>
              <p:cNvPr id="17" name="Imagen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63" y="2911475"/>
                <a:ext cx="12192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n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88" y="3746500"/>
                <a:ext cx="13843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4376738"/>
                <a:ext cx="1087438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n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63" y="5076825"/>
                <a:ext cx="1565275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n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5599113"/>
                <a:ext cx="124142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Imagen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6169025"/>
                <a:ext cx="1390650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2" descr="II Programa de Emprendimiento Agroalimentario de Aragón 20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5"/>
              <a:ext cx="2239663" cy="25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6468" y="847944"/>
            <a:ext cx="4441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sector agroalimentario Aragón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9675" y="1738805"/>
            <a:ext cx="9460077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Sector agroalimentario es uno de los sectores productivos más importantes del Sudoeste Europeo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Baja participación en los programas de I+D+ i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Problema de tamaño y estructura de sus empresas, </a:t>
            </a: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PYMES y </a:t>
            </a:r>
            <a:r>
              <a:rPr lang="es-ES" sz="2000" b="1" dirty="0" err="1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Micropymes</a:t>
            </a: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Empleo principal: producción y calidad y, en menor número, de I+D.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>
                <a:solidFill>
                  <a:srgbClr val="003038"/>
                </a:solidFill>
              </a:rPr>
              <a:t>Necesario aumentar el número de pymes agroalimentarias que </a:t>
            </a: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incorporen la innovación</a:t>
            </a:r>
            <a:r>
              <a:rPr lang="es-ES" sz="2000" dirty="0">
                <a:solidFill>
                  <a:srgbClr val="003038"/>
                </a:solidFill>
              </a:rPr>
              <a:t>, que participen en los programas de </a:t>
            </a:r>
            <a:r>
              <a:rPr lang="es-ES" sz="2000" dirty="0" err="1">
                <a:solidFill>
                  <a:srgbClr val="003038"/>
                </a:solidFill>
              </a:rPr>
              <a:t>I+D+i</a:t>
            </a:r>
            <a:r>
              <a:rPr lang="es-ES" sz="2000" dirty="0">
                <a:solidFill>
                  <a:srgbClr val="003038"/>
                </a:solidFill>
              </a:rPr>
              <a:t>, se relacionen con los organismos de investigación, se favorezca la transferencia de tecnología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490952" y="1311056"/>
            <a:ext cx="9417871" cy="273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0" y="3685"/>
            <a:ext cx="2239663" cy="6486631"/>
            <a:chOff x="0" y="3685"/>
            <a:chExt cx="2239663" cy="6486631"/>
          </a:xfrm>
        </p:grpSpPr>
        <p:grpSp>
          <p:nvGrpSpPr>
            <p:cNvPr id="22" name="Grupo 21"/>
            <p:cNvGrpSpPr/>
            <p:nvPr/>
          </p:nvGrpSpPr>
          <p:grpSpPr>
            <a:xfrm>
              <a:off x="457792" y="2921616"/>
              <a:ext cx="1565275" cy="3568700"/>
              <a:chOff x="334963" y="2911475"/>
              <a:chExt cx="1565275" cy="3568700"/>
            </a:xfrm>
          </p:grpSpPr>
          <p:pic>
            <p:nvPicPr>
              <p:cNvPr id="24" name="Imagen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63" y="2911475"/>
                <a:ext cx="12192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agen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88" y="3746500"/>
                <a:ext cx="13843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4376738"/>
                <a:ext cx="1087438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n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63" y="5076825"/>
                <a:ext cx="1565275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n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5599113"/>
                <a:ext cx="124142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n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6169025"/>
                <a:ext cx="1390650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2" descr="II Programa de Emprendimiento Agroalimentario de Aragón 20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5"/>
              <a:ext cx="2239663" cy="25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1724" cy="686450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7073462" y="1265840"/>
            <a:ext cx="49924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Periodo 2010-2013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Empresas pequeñas,  &lt;50 empleos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Empresas maduras, +10 años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Actividad:  hortofrutícolas y cárnicos, industria de la alimentación, agricultura y ganadería.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Las EAC han aportado 5% VAB y del empleo.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2000" dirty="0" smtClean="0">
                <a:solidFill>
                  <a:srgbClr val="003038"/>
                </a:solidFill>
              </a:rPr>
              <a:t>Instrumentos:  Innovación e Internacionalización</a:t>
            </a:r>
            <a:endParaRPr lang="es-ES" sz="2000" dirty="0">
              <a:solidFill>
                <a:srgbClr val="003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4937" y="826923"/>
            <a:ext cx="63865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Emprendimiento Agroalimentario - Objetivos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81113" y="1581150"/>
            <a:ext cx="9095882" cy="403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Apoyar técnicamente </a:t>
            </a:r>
            <a:r>
              <a:rPr lang="es-ES" sz="1900" dirty="0">
                <a:solidFill>
                  <a:srgbClr val="003038"/>
                </a:solidFill>
              </a:rPr>
              <a:t>las iniciativas emprendedoras agroalimentarias que se inicien en Aragón.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Conseguir altos niveles de productividad, competitividad y orientación al mercado mediante el fomento de la </a:t>
            </a:r>
            <a:r>
              <a:rPr lang="es-ES" sz="19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cooperación, la diferenciación, la innovación y la calidad</a:t>
            </a:r>
            <a:r>
              <a:rPr lang="es-ES" sz="1900" dirty="0">
                <a:solidFill>
                  <a:srgbClr val="003038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Promover la puesta en marcha de proyectos empresariales, incentivando especialmente su carácter innovador y la incorporación de valor añadido a las fases de </a:t>
            </a:r>
            <a:r>
              <a:rPr lang="es-ES" sz="19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y comercialización</a:t>
            </a:r>
            <a:r>
              <a:rPr lang="es-ES" sz="1900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900" dirty="0">
                <a:solidFill>
                  <a:srgbClr val="003038"/>
                </a:solidFill>
              </a:rPr>
              <a:t>del producto agropecuario.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Favorecer la puesta en marcha de nuevos proyectos que generan mayor valor añadido y </a:t>
            </a:r>
            <a:r>
              <a:rPr lang="es-ES" sz="19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 cualificado </a:t>
            </a:r>
            <a:r>
              <a:rPr lang="es-ES" sz="1900" dirty="0">
                <a:solidFill>
                  <a:srgbClr val="003038"/>
                </a:solidFill>
              </a:rPr>
              <a:t>en el sector agroalimentario aragonés.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480441" y="1334814"/>
            <a:ext cx="9207665" cy="182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0" y="3685"/>
            <a:ext cx="2239663" cy="6486631"/>
            <a:chOff x="0" y="3685"/>
            <a:chExt cx="2239663" cy="6486631"/>
          </a:xfrm>
        </p:grpSpPr>
        <p:grpSp>
          <p:nvGrpSpPr>
            <p:cNvPr id="13" name="Grupo 12"/>
            <p:cNvGrpSpPr/>
            <p:nvPr/>
          </p:nvGrpSpPr>
          <p:grpSpPr>
            <a:xfrm>
              <a:off x="457792" y="2921616"/>
              <a:ext cx="1565275" cy="3568700"/>
              <a:chOff x="334963" y="2911475"/>
              <a:chExt cx="1565275" cy="3568700"/>
            </a:xfrm>
          </p:grpSpPr>
          <p:pic>
            <p:nvPicPr>
              <p:cNvPr id="14" name="Imagen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63" y="2911475"/>
                <a:ext cx="12192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n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88" y="3746500"/>
                <a:ext cx="13843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4376738"/>
                <a:ext cx="1087438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n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63" y="5076825"/>
                <a:ext cx="1565275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n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5599113"/>
                <a:ext cx="124142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Imagen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6169025"/>
                <a:ext cx="1390650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" descr="II Programa de Emprendimiento Agroalimentario de Aragón 20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5"/>
              <a:ext cx="2239663" cy="25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2386" y="826923"/>
            <a:ext cx="59436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Emprendimiento Agroalimentario - Fases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38096" y="1504621"/>
            <a:ext cx="8996856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Selección de emprendedores con iniciativas </a:t>
            </a:r>
            <a:r>
              <a:rPr lang="es-ES" sz="1900" dirty="0" smtClean="0">
                <a:solidFill>
                  <a:srgbClr val="003038"/>
                </a:solidFill>
              </a:rPr>
              <a:t>con valor </a:t>
            </a:r>
            <a:r>
              <a:rPr lang="es-ES" sz="1900" dirty="0">
                <a:solidFill>
                  <a:srgbClr val="003038"/>
                </a:solidFill>
              </a:rPr>
              <a:t>añadido en su entorno.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Realización del enfoque </a:t>
            </a:r>
            <a:r>
              <a:rPr lang="es-ES" sz="1900" dirty="0" smtClean="0">
                <a:solidFill>
                  <a:srgbClr val="003038"/>
                </a:solidFill>
              </a:rPr>
              <a:t>de </a:t>
            </a:r>
            <a:r>
              <a:rPr lang="es-ES" sz="1900" dirty="0">
                <a:solidFill>
                  <a:srgbClr val="003038"/>
                </a:solidFill>
              </a:rPr>
              <a:t>su idea de negocio y su perfil estratégico.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Formación para el desarrollo del proyecto emprendedor.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Formación especializada sobre áreas del sector agroalimentario.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 err="1">
                <a:solidFill>
                  <a:srgbClr val="003038"/>
                </a:solidFill>
              </a:rPr>
              <a:t>Preincubación</a:t>
            </a:r>
            <a:r>
              <a:rPr lang="es-ES" sz="1900" dirty="0">
                <a:solidFill>
                  <a:srgbClr val="003038"/>
                </a:solidFill>
              </a:rPr>
              <a:t> de los proyectos en un espacio de </a:t>
            </a:r>
            <a:r>
              <a:rPr lang="es-ES" sz="1900" dirty="0" err="1">
                <a:solidFill>
                  <a:srgbClr val="003038"/>
                </a:solidFill>
              </a:rPr>
              <a:t>coworking</a:t>
            </a:r>
            <a:r>
              <a:rPr lang="es-ES" sz="1900" dirty="0">
                <a:solidFill>
                  <a:srgbClr val="003038"/>
                </a:solidFill>
              </a:rPr>
              <a:t> tecnológico.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Asesoramiento </a:t>
            </a:r>
            <a:r>
              <a:rPr lang="es-ES" sz="1900" dirty="0" smtClean="0">
                <a:solidFill>
                  <a:srgbClr val="003038"/>
                </a:solidFill>
              </a:rPr>
              <a:t>en </a:t>
            </a:r>
            <a:r>
              <a:rPr lang="es-ES" sz="1900" dirty="0">
                <a:solidFill>
                  <a:srgbClr val="003038"/>
                </a:solidFill>
              </a:rPr>
              <a:t>la búsqueda de financiación, ayudas y socios para el proyecto.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Acompañamiento en la puesta en marcha de la iniciativa y lanzamiento de sus productos y/o </a:t>
            </a:r>
            <a:r>
              <a:rPr lang="es-ES" sz="1900" dirty="0" smtClean="0">
                <a:solidFill>
                  <a:srgbClr val="003038"/>
                </a:solidFill>
              </a:rPr>
              <a:t>servicios.</a:t>
            </a:r>
            <a:endParaRPr lang="es-ES" sz="1900" dirty="0">
              <a:solidFill>
                <a:srgbClr val="003038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Proceso de </a:t>
            </a:r>
            <a:r>
              <a:rPr lang="es-ES" sz="1900" dirty="0" err="1">
                <a:solidFill>
                  <a:srgbClr val="003038"/>
                </a:solidFill>
              </a:rPr>
              <a:t>mentorización</a:t>
            </a:r>
            <a:r>
              <a:rPr lang="es-ES" sz="1900" dirty="0">
                <a:solidFill>
                  <a:srgbClr val="003038"/>
                </a:solidFill>
              </a:rPr>
              <a:t> de los proyectos por parte de empresarios agroalimentarios.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s-ES" sz="1900" dirty="0">
                <a:solidFill>
                  <a:srgbClr val="003038"/>
                </a:solidFill>
              </a:rPr>
              <a:t>Actuaciones de </a:t>
            </a:r>
            <a:r>
              <a:rPr lang="es-ES" sz="1900" dirty="0" err="1">
                <a:solidFill>
                  <a:srgbClr val="003038"/>
                </a:solidFill>
              </a:rPr>
              <a:t>networking</a:t>
            </a:r>
            <a:r>
              <a:rPr lang="es-ES" sz="1900" dirty="0">
                <a:solidFill>
                  <a:srgbClr val="003038"/>
                </a:solidFill>
              </a:rPr>
              <a:t> entre empresas y agentes del </a:t>
            </a:r>
            <a:r>
              <a:rPr lang="es-ES" sz="1900" dirty="0" smtClean="0">
                <a:solidFill>
                  <a:srgbClr val="003038"/>
                </a:solidFill>
              </a:rPr>
              <a:t>sector</a:t>
            </a:r>
            <a:endParaRPr lang="es-ES" sz="1900" dirty="0">
              <a:solidFill>
                <a:srgbClr val="003038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438400" y="1271752"/>
            <a:ext cx="9302258" cy="77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0" y="3685"/>
            <a:ext cx="2239663" cy="6486631"/>
            <a:chOff x="0" y="3685"/>
            <a:chExt cx="2239663" cy="6486631"/>
          </a:xfrm>
        </p:grpSpPr>
        <p:grpSp>
          <p:nvGrpSpPr>
            <p:cNvPr id="22" name="Grupo 21"/>
            <p:cNvGrpSpPr/>
            <p:nvPr/>
          </p:nvGrpSpPr>
          <p:grpSpPr>
            <a:xfrm>
              <a:off x="457792" y="2921616"/>
              <a:ext cx="1565275" cy="3568700"/>
              <a:chOff x="334963" y="2911475"/>
              <a:chExt cx="1565275" cy="3568700"/>
            </a:xfrm>
          </p:grpSpPr>
          <p:pic>
            <p:nvPicPr>
              <p:cNvPr id="24" name="Imagen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63" y="2911475"/>
                <a:ext cx="1219200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agen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88" y="3746500"/>
                <a:ext cx="13843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4376738"/>
                <a:ext cx="1087438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n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963" y="5076825"/>
                <a:ext cx="1565275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n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5599113"/>
                <a:ext cx="124142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n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6169025"/>
                <a:ext cx="1390650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2" descr="II Programa de Emprendimiento Agroalimentario de Aragón 20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5"/>
              <a:ext cx="2239663" cy="25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" y="268945"/>
            <a:ext cx="2423685" cy="676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5" name="Rectángulo 14"/>
          <p:cNvSpPr/>
          <p:nvPr/>
        </p:nvSpPr>
        <p:spPr>
          <a:xfrm>
            <a:off x="2667545" y="2104194"/>
            <a:ext cx="750438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 smtClean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r>
              <a:rPr lang="es-ES" sz="2400" u="sng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fundamentales</a:t>
            </a:r>
            <a:r>
              <a:rPr lang="es-ES" sz="2400" dirty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Favorecer </a:t>
            </a:r>
            <a:r>
              <a:rPr lang="es-ES" sz="2400" i="1" dirty="0">
                <a:solidFill>
                  <a:srgbClr val="003038"/>
                </a:solidFill>
              </a:rPr>
              <a:t>el desarrollo socioeconómico de Aragón.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Favorecer </a:t>
            </a:r>
            <a:r>
              <a:rPr lang="es-ES" sz="2400" i="1" dirty="0">
                <a:solidFill>
                  <a:srgbClr val="003038"/>
                </a:solidFill>
              </a:rPr>
              <a:t>el incremento y consolidación del empleo.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Corregir </a:t>
            </a:r>
            <a:r>
              <a:rPr lang="es-ES" sz="2400" i="1" dirty="0">
                <a:solidFill>
                  <a:srgbClr val="003038"/>
                </a:solidFill>
              </a:rPr>
              <a:t>los desequilibrios </a:t>
            </a:r>
            <a:r>
              <a:rPr lang="es-ES" sz="2400" i="1" dirty="0" err="1">
                <a:solidFill>
                  <a:srgbClr val="003038"/>
                </a:solidFill>
              </a:rPr>
              <a:t>intraterritoriales</a:t>
            </a:r>
            <a:r>
              <a:rPr lang="es-ES" sz="2400" i="1" dirty="0">
                <a:solidFill>
                  <a:srgbClr val="003038"/>
                </a:solidFill>
              </a:rPr>
              <a:t>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81031" y="413082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u="sng" dirty="0" smtClean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Operativas</a:t>
            </a:r>
            <a:r>
              <a:rPr lang="es-ES" sz="2400" dirty="0" smtClean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dirty="0">
              <a:solidFill>
                <a:srgbClr val="003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b="1" i="1" dirty="0" smtClean="0">
                <a:solidFill>
                  <a:srgbClr val="003038"/>
                </a:solidFill>
              </a:rPr>
              <a:t>Emprendedores</a:t>
            </a:r>
            <a:endParaRPr lang="es-ES" sz="2400" b="1" i="1" dirty="0">
              <a:solidFill>
                <a:srgbClr val="003038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Promoción </a:t>
            </a:r>
            <a:r>
              <a:rPr lang="es-ES" sz="2400" i="1" dirty="0">
                <a:solidFill>
                  <a:srgbClr val="003038"/>
                </a:solidFill>
              </a:rPr>
              <a:t>y </a:t>
            </a:r>
            <a:r>
              <a:rPr lang="es-ES" sz="2400" i="1" dirty="0" smtClean="0">
                <a:solidFill>
                  <a:srgbClr val="003038"/>
                </a:solidFill>
              </a:rPr>
              <a:t>Financiación</a:t>
            </a:r>
            <a:endParaRPr lang="es-ES" sz="2400" i="1" dirty="0">
              <a:solidFill>
                <a:srgbClr val="003038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Mejora </a:t>
            </a:r>
            <a:r>
              <a:rPr lang="es-ES" sz="2400" i="1" dirty="0">
                <a:solidFill>
                  <a:srgbClr val="003038"/>
                </a:solidFill>
              </a:rPr>
              <a:t>y Desarrollo Empresarial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Infraestructuras </a:t>
            </a:r>
            <a:r>
              <a:rPr lang="es-ES" sz="2400" i="1" dirty="0">
                <a:solidFill>
                  <a:srgbClr val="003038"/>
                </a:solidFill>
              </a:rPr>
              <a:t>e </a:t>
            </a:r>
            <a:r>
              <a:rPr lang="es-ES" sz="2400" i="1" dirty="0" smtClean="0">
                <a:solidFill>
                  <a:srgbClr val="003038"/>
                </a:solidFill>
              </a:rPr>
              <a:t>Innovación</a:t>
            </a:r>
            <a:endParaRPr lang="es-ES" sz="2400" i="1" dirty="0">
              <a:solidFill>
                <a:srgbClr val="003038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653811" y="1350292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Año de </a:t>
            </a:r>
            <a:r>
              <a:rPr lang="es-ES" sz="2400" i="1" dirty="0" smtClean="0">
                <a:solidFill>
                  <a:srgbClr val="003038"/>
                </a:solidFill>
              </a:rPr>
              <a:t>creación: 1990</a:t>
            </a:r>
            <a:endParaRPr lang="es-ES" sz="2400" i="1" dirty="0">
              <a:solidFill>
                <a:srgbClr val="003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emprenderag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95" y="-694032"/>
            <a:ext cx="6075363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82" y="0"/>
            <a:ext cx="3420721" cy="435634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14" y="0"/>
            <a:ext cx="3307068" cy="433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304583" y="4536865"/>
            <a:ext cx="3812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altLang="es-ES" sz="2400" dirty="0" smtClean="0">
                <a:solidFill>
                  <a:srgbClr val="003038"/>
                </a:solidFill>
              </a:rPr>
              <a:t>38 proyectos seleccionados</a:t>
            </a:r>
          </a:p>
          <a:p>
            <a:pPr lvl="0" algn="just"/>
            <a:r>
              <a:rPr lang="es-ES" altLang="es-ES" sz="2400" dirty="0" smtClean="0">
                <a:solidFill>
                  <a:srgbClr val="003038"/>
                </a:solidFill>
              </a:rPr>
              <a:t>23 proyectos finalistas</a:t>
            </a:r>
          </a:p>
          <a:p>
            <a:pPr lvl="0" algn="just"/>
            <a:r>
              <a:rPr lang="es-ES" altLang="es-ES" sz="2400" dirty="0" smtClean="0">
                <a:solidFill>
                  <a:srgbClr val="003038"/>
                </a:solidFill>
              </a:rPr>
              <a:t>60 promotores</a:t>
            </a:r>
          </a:p>
          <a:p>
            <a:pPr lvl="0" algn="just"/>
            <a:r>
              <a:rPr lang="es-ES" altLang="es-ES" sz="2400" dirty="0" smtClean="0">
                <a:solidFill>
                  <a:srgbClr val="003038"/>
                </a:solidFill>
              </a:rPr>
              <a:t>20 microempresas creadas</a:t>
            </a:r>
          </a:p>
          <a:p>
            <a:pPr lvl="0" algn="just"/>
            <a:r>
              <a:rPr lang="es-ES" altLang="es-ES" sz="2400" dirty="0" smtClean="0">
                <a:solidFill>
                  <a:srgbClr val="003038"/>
                </a:solidFill>
              </a:rPr>
              <a:t>1,300,000 euros inversión</a:t>
            </a:r>
          </a:p>
        </p:txBody>
      </p:sp>
    </p:spTree>
    <p:extLst>
      <p:ext uri="{BB962C8B-B14F-4D97-AF65-F5344CB8AC3E}">
        <p14:creationId xmlns:p14="http://schemas.microsoft.com/office/powerpoint/2010/main" val="8593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" name="CuadroTexto 5"/>
          <p:cNvSpPr txBox="1"/>
          <p:nvPr/>
        </p:nvSpPr>
        <p:spPr>
          <a:xfrm>
            <a:off x="3400831" y="1686315"/>
            <a:ext cx="547675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3200" b="1" dirty="0" smtClean="0">
              <a:solidFill>
                <a:srgbClr val="003038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003038"/>
                </a:solidFill>
              </a:rPr>
              <a:t>¡ Gracias por vuestra atención !</a:t>
            </a:r>
          </a:p>
          <a:p>
            <a:pPr algn="ctr"/>
            <a:endParaRPr lang="es-ES" sz="3200" i="1" dirty="0">
              <a:solidFill>
                <a:srgbClr val="003038"/>
              </a:solidFill>
            </a:endParaRP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ppardo@iaf.es</a:t>
            </a: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www.iaf.es</a:t>
            </a: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www.emprenderenaragon.es</a:t>
            </a: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@</a:t>
            </a:r>
            <a:r>
              <a:rPr lang="es-ES" sz="2000" i="1" dirty="0" err="1" smtClean="0">
                <a:solidFill>
                  <a:srgbClr val="003038"/>
                </a:solidFill>
              </a:rPr>
              <a:t>emprenderIAF</a:t>
            </a:r>
            <a:endParaRPr lang="es-ES" sz="2000" i="1" dirty="0" smtClean="0">
              <a:solidFill>
                <a:srgbClr val="003038"/>
              </a:solidFill>
            </a:endParaRPr>
          </a:p>
          <a:p>
            <a:pPr algn="ctr"/>
            <a:endParaRPr lang="es-ES" sz="2000" i="1" dirty="0" smtClean="0">
              <a:solidFill>
                <a:srgbClr val="003038"/>
              </a:solidFill>
            </a:endParaRP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www.aragonemprendedor.com</a:t>
            </a:r>
          </a:p>
          <a:p>
            <a:pPr algn="ctr"/>
            <a:r>
              <a:rPr lang="es-ES" sz="2000" i="1" dirty="0" smtClean="0">
                <a:solidFill>
                  <a:srgbClr val="003038"/>
                </a:solidFill>
              </a:rPr>
              <a:t>@</a:t>
            </a:r>
            <a:r>
              <a:rPr lang="es-ES" sz="2000" i="1" dirty="0" err="1" smtClean="0">
                <a:solidFill>
                  <a:srgbClr val="003038"/>
                </a:solidFill>
              </a:rPr>
              <a:t>aragonemprende</a:t>
            </a:r>
            <a:endParaRPr lang="es-ES" sz="1600" i="1" dirty="0">
              <a:solidFill>
                <a:srgbClr val="003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prender en la escu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24" y="884426"/>
            <a:ext cx="2919453" cy="11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1177159" y="430924"/>
            <a:ext cx="10321158" cy="6064469"/>
          </a:xfrm>
          <a:prstGeom prst="roundRect">
            <a:avLst/>
          </a:prstGeom>
          <a:noFill/>
          <a:ln w="38100">
            <a:solidFill>
              <a:srgbClr val="00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" y="268945"/>
            <a:ext cx="2423685" cy="676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56" y="3674747"/>
            <a:ext cx="3186277" cy="11242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0319" y="5169008"/>
            <a:ext cx="3299153" cy="66215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000585" y="399502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3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Aragonesa</a:t>
            </a:r>
          </a:p>
          <a:p>
            <a:r>
              <a:rPr lang="es-ES" b="1" spc="-150" dirty="0" smtClean="0">
                <a:solidFill>
                  <a:srgbClr val="003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</a:t>
            </a:r>
            <a:r>
              <a:rPr lang="es-ES" spc="-150" dirty="0" smtClean="0">
                <a:solidFill>
                  <a:srgbClr val="003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 spc="-150" dirty="0" smtClean="0">
                <a:solidFill>
                  <a:srgbClr val="003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Emprendedores</a:t>
            </a:r>
            <a:endParaRPr lang="es-ES" b="1" spc="-150" dirty="0">
              <a:solidFill>
                <a:srgbClr val="003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2050" name="Picture 2" descr="Punto Asesoramiento al Emprende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0" y="2281731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grama de Emprendimiento en Industrias Creativas y Culturales en Aragó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1" y="2299626"/>
            <a:ext cx="24479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grama de Emprendimiento Rural Sostenib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26" y="2299625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grama de Emprendimiento Social en Aragó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1" y="1027433"/>
            <a:ext cx="24479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ograma Emprendimiento Agroalimentar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26" y="1027432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iveros de Empresas - CEEI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26" y="3808361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undación Emprender en Aragó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26" y="5139667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0" y="135497"/>
            <a:ext cx="2464709" cy="106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2701158" y="2863417"/>
            <a:ext cx="825062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 smtClean="0">
                <a:solidFill>
                  <a:srgbClr val="003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fundacional: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400" i="1" dirty="0">
                <a:solidFill>
                  <a:srgbClr val="003038"/>
                </a:solidFill>
              </a:rPr>
              <a:t>fomentar cuantos cauces e instrumentos permitan la colaboración entre la Fundación, las empresas y organizaciones, con el objeto de promover la cultura y la actividad emprendedora, favoreciendo la creación de un tejido empresarial dinámico e innovador en la Comunidad Autónoma de Aragón, apoyando a los nuevos emprendedores en la creación y el desarrollo de sus empresas.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722822" y="1436556"/>
            <a:ext cx="485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Año de constitución: 1996</a:t>
            </a:r>
            <a:endParaRPr lang="es-ES" sz="2400" i="1" dirty="0">
              <a:solidFill>
                <a:srgbClr val="00303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i="1" dirty="0" smtClean="0">
                <a:solidFill>
                  <a:srgbClr val="003038"/>
                </a:solidFill>
              </a:rPr>
              <a:t>Inicio proceso de ampliación: 2010</a:t>
            </a:r>
            <a:endParaRPr lang="es-ES" sz="2400" i="1" dirty="0">
              <a:solidFill>
                <a:srgbClr val="003038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1103587" y="430924"/>
            <a:ext cx="10321158" cy="6064469"/>
          </a:xfrm>
          <a:prstGeom prst="roundRect">
            <a:avLst/>
          </a:prstGeom>
          <a:noFill/>
          <a:ln w="38100">
            <a:solidFill>
              <a:srgbClr val="00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1" y="186653"/>
            <a:ext cx="2464709" cy="106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7" y="5746576"/>
            <a:ext cx="2007476" cy="9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50" y="1019320"/>
            <a:ext cx="1392896" cy="3890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47" y="1985446"/>
            <a:ext cx="1265183" cy="3406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2371" y="5041212"/>
            <a:ext cx="1207512" cy="7309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58" y="1030960"/>
            <a:ext cx="1405654" cy="3557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39" y="1797270"/>
            <a:ext cx="741937" cy="7854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53" y="4003452"/>
            <a:ext cx="1639615" cy="5468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80" y="2992902"/>
            <a:ext cx="1709902" cy="4035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15" y="2921878"/>
            <a:ext cx="1527953" cy="50517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62" y="2918376"/>
            <a:ext cx="1366345" cy="42057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47" y="4071748"/>
            <a:ext cx="1623685" cy="49959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67" y="3800841"/>
            <a:ext cx="1578468" cy="104752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0" y="846082"/>
            <a:ext cx="742950" cy="7023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21" y="1990349"/>
            <a:ext cx="1411507" cy="29680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5" y="3939573"/>
            <a:ext cx="600075" cy="8286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24169" y="5184552"/>
            <a:ext cx="1703004" cy="486929"/>
          </a:xfrm>
          <a:prstGeom prst="rect">
            <a:avLst/>
          </a:prstGeom>
        </p:spPr>
      </p:pic>
      <p:pic>
        <p:nvPicPr>
          <p:cNvPr id="2050" name="Picture 2" descr="RAD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7" y="5226553"/>
            <a:ext cx="2272314" cy="4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11189" y="5062903"/>
            <a:ext cx="731520" cy="66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png;base64,iVBORw0KGgoAAAANSUhEUgAAASQAAABsCAMAAAD0Wz9rAAABQVBMVEX///8BJmT9wwDiABoAJGMAG1/v8fVpdZYAF14AImQpPXLKz9yvuMv4+fxRXmigpqwdNGvd4eqZn6XV2NreABzs7e6EjJK+xdV3gYheanMAH2H9yQD9vwDEx8spQHT+1ACMlJpMXYWIkat5h6c2SHj9xwAAAFf6qQbV2eRrdX3n6erQ1Nb+zwDhAA3hAABNW2bzUgn3dgj/67L1U2n5nAf3gwj4lAf/9MgACFn1aQjzXwkAElz/6aj/9tS1u8v//fP9zzH+3oDwQAmssrYML2r/7uyYo7z/3OD+0if0kJv/++n/zNPsHjv/5prxbnz/6evvMQr4o6r6wWz+sADqQk//44n+0EXoNBb+2Gr/7LrmGS3/4WH+x0X0R0z8rSb7vsT2r7VXaJD0g4vyWmn1Xj3tZGzmKDdCUn7yiZP/3anrQhpmNE6hAAAJ1klEQVR4nO2d+0PaOhvHoVBu2iJykXJRFHCCgHrmhek2dSBO3HQeL1P37vWyc8Z59///AW+bNqVJS5OMVfCs35+0PHmafJomT55E9HiYdPjIZv876vjiw6irMPa6/9q4GHUdxl1nvnr95agrMd46eGz4fC4kW52e1H0uJHudfpP7kQvJVscXgJELyU5HKiMXkp2OfBikm62R1mcsdYZBel3+Y7QVGkehkHYvy7mbUVdp/HSWMEDavc5xLiSz7g2QujIjF5KF7m91SG+uOM6FZKU7COlkK8sBSO7s5vEIp8ivEJLvrznOhaRJODpBfoeQEu9cSFAHj3U0cXT33YWE6fRlo36BvG9mSG9GVbkx0eGHhq/+/dB46diFhOruu5I5ur03XtMhrbqQFN0DRj7fmfGiCwnRI0yKHBmvHrqQDDpuwKWscYet++dnhjFJCJAkIPZE88Bw/sn2jJBOdUh/96e37pcXn6l7kjBZDJJUnOzXK9YhmgcXJgz+31L471T7j4DG/1s2SjC0rn/Tp7fuXvacuicJwXaIJynk7cGHPVMKk+35qY7uv9gmm4e8pRh8BvN+ivq0g0yQXtY1SN+PtSs3Za58Tt2THpp+L1n+nQetDYsZGnN/E/al4iKNf28IPoU2T2PuX+xYtmaAYDbb57tTL3wscwyQlhZp6uT1hiNqq4MhOntee9SxHTp7/5T6BnWadPaZecG6QZa6g5Aa9+D3fZkRV86ZIHWtiy+ARvhtBSzak6DNJbUjkcy9mZ46inUo/IMSYdA1hAeezn+4tMQA6TQBISmB0u41QEIPCVQqHArbKKPWG0CamVLqyPN29qEMaIQ6yARp/AOfC+pDCCs/29rzGdDzZhggHXzTBqXGo6Al2GRIHCWkgFKpzHxMsJPSG/wqpMm23KCdjq154EFuRXhWfdLzys+9JdsCk00d0kRE9s8XA7b2RZ4VkqBHky9PtzRGMqQfdJDAkwsV7W8Ra4ZkdXRIizF7+2JIhyQokHiC/8CiDgn01Cah/QpUNkieewjp4n97HFQZQtqGkHYtC1NBEt4qAmQmvQqkqr09DonknxXSW3ZId3B2852XdUjZd78QkkEqJMaeNAaQDi+0Qcm3nu1DWk04CImwLHAa0gw7pIMTCGmzD6mGQ+J+IaTmzISNZiaUGXMYSDsde/8LIWZInn80SIm1ORtI1mV/CpJ/FlPEqKlI2zscJH/E3j+wYYQEt7T1dZrTkLx+LHKxig2HgETy72eOkwwJtnqtD2nbSUgUGgoShVghHXyFa9xs2QTplQtJ0e7lDxgD5LJPA4mwFFOUGep1o/DPBKl7XVvTlm+Jdf19q71yEJJ/iqx2b4iBu01xg1kGSN29XG0TQtp4GkjNiRiFQCrjJ0MAav9U2rrKcdkcnN7W+pDWMEhl6/KOBJMGORJMMurmPQivYaC0mjVBgtyGggTW3uAnqmWJwd4ZSH3/FPqoAph7p71vn7myE5CqO21ZahaAau0Wbre9JQfXbiHZf4Syu13mNCIbENK5I5Bii345vGOAFBpudiOnSuT60M5uEFJ2XRuUPr+A7xvkpkPKWrsAkHjC1oOyoPT6+5BIjQhiazf+wd4+Zhq47e1BEpA6BHivIcnpS9zaIEh2PckfWZi00zzIa/eTbplex858QckuGiH5p4q2/kEKWYMEypZs/XdAnakhdWHHgYPSht6TNukgBXogYcyH7ARM2v30rTdsaw5S1jDHDQDQ+Fdf54mIkuMO29rziok/MmHdIrNu1DGo/ErrSWuskNREPf0yQG0EhXhty6dI6199CNUSzbaerEyJkB7ta3dfJbChQdrWQ4B12LcIkCYp9920LSJhnrLRTW1cmaH1r/W8IuU+XYhhC3d3Tx25tUFpO1dmhOSZbWZMuQg8UxHO8HCwnmjyGVPqAlc4szMF45j5RbN/k32Yb06q5oFmiMZ/iBirGdUFBM61Ne4PCCn7AoM0YHaT+8ZCrxQhaLYX1IfJiWBplmRf6hX7sV5nnuy/NK+fgIgVexT+gyyMlD+tUfYiV7EYgB6S/PBidtlSRUvI+19dItnHkHWLQPaPNDlA9L/EevbGs28cudd1SD5qSL+DulcyAjhyb8LX7Zy+J/0W2trj9PNIGzoktyehep3TD0i8ciEN0nVO24xMrGqQyjkXEqbunpaJTHziXEiDtDWnBY91LVliglQbdRXHQK85LebWAiUXkpW+aAdwtPMAZQ5LnjwbSIF43Dnna8iqvwzz3s8IkpDMt6bTkjTNcmSUTce3dZ/hZFutnnhekFppSVwRpUo63XLwLmfq9PZcIaWkdCHayi9Xk07eBZxT0g9NzD03SPF4Munce6brFBx505IlOKT3zt//eehYgXSuTm+1TwkkLTAQUrwVxZRHO3wSs8A+JpfP4watZTT1mjS5aC0jBkLV7OOn58Cjhn5ootagg5SURJMKSAWncYuo8a2oWpSfRsq3zAZiwcgxmTIbSHmjj2WLm1Soc9yYDv5uwBhgjrIn5UUpNY2oIq0YKQRSolQwfiymjSmvlkV5ESmvTOqIChUUUrwiVVCLlIQ+KLmSadRCdopgZNHhhW/VGtLegBItsYJ13Ly0YmyCkBJTxo/jUtr4cVRMYY+0JSLlk2kxit2zgEJaruANlu9ZQKokSticFzeVYdDd7bssE6RqfhmbU5btIQloRBw3lc+LIiukCjoEeYSCCRL2JIaC5Dn6pE5vtJCUQBcVoScRy7ckZkjSE0PyfFWXuPCkCdwZuBpk30pjqrBBiprLj31P8hz8lwlSfkUyiQWSPHCbNP6QtK3vuVU6SFGx0sojijJBKpjKTz8HSJ5LK0hfBhjLsxM2cRAGbkzyPPT8Bm6PtvU9t41Cuh5gbIbENnAXnikkT7fcP37LDun36Elg6xueByRDSi/jUzhbT0rFkeJVcwiQQm9QTZlCgBZqEU8/ASTPPjUkeXZKpxCxhQBRvHwamx2VZU0KtzAtS3ALdP3nDKTuVW0D2Rjg9gdYBioWq0vj4iyQWrGDZLHAlSrIC5g3WWCQPNEVwvI1vyLikCRxaEieN+8pIcnNjGPCjmzECZl5vHgVP/IRwP1jY5JFFeLoOJfELyiLo1+QwfxjkxbS08sEaWT6s4FAuhx1fQwaH0gH6t8vu5BsdQi+xsyFZC/wTcoapNwYQVJSaszn+RzTSaMP6ePoqrGMZl6nC5IpSh+lPtTHAVKekOYfsY5v62MAKR6dRnaDpqMOHon4CZ3B7y/JvR51VcZXBycvXEhEHf6HcyER9caFRKFLFZL7b0vspPw/DhcSSeDL8FxIBCl7TC4kkj7mXEhkXbmQyOpmXUhk3XDufwkia9/tSWTtWn+D4r9U/wezv+9xhkKl2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data:image/png;base64,iVBORw0KGgoAAAANSUhEUgAAASQAAABsCAMAAAD0Wz9rAAABQVBMVEX///8BJmT9wwDiABoAJGMAG1/v8fVpdZYAF14AImQpPXLKz9yvuMv4+fxRXmigpqwdNGvd4eqZn6XV2NreABzs7e6EjJK+xdV3gYheanMAH2H9yQD9vwDEx8spQHT+1ACMlJpMXYWIkat5h6c2SHj9xwAAAFf6qQbV2eRrdX3n6erQ1Nb+zwDhAA3hAABNW2bzUgn3dgj/67L1U2n5nAf3gwj4lAf/9MgACFn1aQjzXwkAElz/6aj/9tS1u8v//fP9zzH+3oDwQAmssrYML2r/7uyYo7z/3OD+0if0kJv/++n/zNPsHjv/5prxbnz/6evvMQr4o6r6wWz+sADqQk//44n+0EXoNBb+2Gr/7LrmGS3/4WH+x0X0R0z8rSb7vsT2r7VXaJD0g4vyWmn1Xj3tZGzmKDdCUn7yiZP/3anrQhpmNE6hAAAJ1klEQVR4nO2d+0PaOhvHoVBu2iJykXJRFHCCgHrmhek2dSBO3HQeL1P37vWyc8Z59///AW+bNqVJS5OMVfCs35+0PHmafJomT55E9HiYdPjIZv876vjiw6irMPa6/9q4GHUdxl1nvnr95agrMd46eGz4fC4kW52e1H0uJHudfpP7kQvJVscXgJELyU5HKiMXkp2OfBikm62R1mcsdYZBel3+Y7QVGkehkHYvy7mbUVdp/HSWMEDavc5xLiSz7g2QujIjF5KF7m91SG+uOM6FZKU7COlkK8sBSO7s5vEIp8ivEJLvrznOhaRJODpBfoeQEu9cSFAHj3U0cXT33YWE6fRlo36BvG9mSG9GVbkx0eGHhq/+/dB46diFhOruu5I5ur03XtMhrbqQFN0DRj7fmfGiCwnRI0yKHBmvHrqQDDpuwKWscYet++dnhjFJCJAkIPZE88Bw/sn2jJBOdUh/96e37pcXn6l7kjBZDJJUnOzXK9YhmgcXJgz+31L471T7j4DG/1s2SjC0rn/Tp7fuXvacuicJwXaIJynk7cGHPVMKk+35qY7uv9gmm4e8pRh8BvN+ivq0g0yQXtY1SN+PtSs3Za58Tt2THpp+L1n+nQetDYsZGnN/E/al4iKNf28IPoU2T2PuX+xYtmaAYDbb57tTL3wscwyQlhZp6uT1hiNqq4MhOntee9SxHTp7/5T6BnWadPaZecG6QZa6g5Aa9+D3fZkRV86ZIHWtiy+ARvhtBSzak6DNJbUjkcy9mZ46inUo/IMSYdA1hAeezn+4tMQA6TQBISmB0u41QEIPCVQqHArbKKPWG0CamVLqyPN29qEMaIQ6yARp/AOfC+pDCCs/29rzGdDzZhggHXzTBqXGo6Al2GRIHCWkgFKpzHxMsJPSG/wqpMm23KCdjq154EFuRXhWfdLzys+9JdsCk00d0kRE9s8XA7b2RZ4VkqBHky9PtzRGMqQfdJDAkwsV7W8Ra4ZkdXRIizF7+2JIhyQokHiC/8CiDgn01Cah/QpUNkieewjp4n97HFQZQtqGkHYtC1NBEt4qAmQmvQqkqr09DonknxXSW3ZId3B2852XdUjZd78QkkEqJMaeNAaQDi+0Qcm3nu1DWk04CImwLHAa0gw7pIMTCGmzD6mGQ+J+IaTmzISNZiaUGXMYSDsde/8LIWZInn80SIm1ORtI1mV/CpJ/FlPEqKlI2zscJH/E3j+wYYQEt7T1dZrTkLx+LHKxig2HgETy72eOkwwJtnqtD2nbSUgUGgoShVghHXyFa9xs2QTplQtJ0e7lDxgD5LJPA4mwFFOUGep1o/DPBKl7XVvTlm+Jdf19q71yEJJ/iqx2b4iBu01xg1kGSN29XG0TQtp4GkjNiRiFQCrjJ0MAav9U2rrKcdkcnN7W+pDWMEhl6/KOBJMGORJMMurmPQivYaC0mjVBgtyGggTW3uAnqmWJwd4ZSH3/FPqoAph7p71vn7myE5CqO21ZahaAau0Wbre9JQfXbiHZf4Syu13mNCIbENK5I5Bii345vGOAFBpudiOnSuT60M5uEFJ2XRuUPr+A7xvkpkPKWrsAkHjC1oOyoPT6+5BIjQhiazf+wd4+Zhq47e1BEpA6BHivIcnpS9zaIEh2PckfWZi00zzIa/eTbplex858QckuGiH5p4q2/kEKWYMEypZs/XdAnakhdWHHgYPSht6TNukgBXogYcyH7ARM2v30rTdsaw5S1jDHDQDQ+Fdf54mIkuMO29rziok/MmHdIrNu1DGo/ErrSWuskNREPf0yQG0EhXhty6dI6199CNUSzbaerEyJkB7ta3dfJbChQdrWQ4B12LcIkCYp9920LSJhnrLRTW1cmaH1r/W8IuU+XYhhC3d3Tx25tUFpO1dmhOSZbWZMuQg8UxHO8HCwnmjyGVPqAlc4szMF45j5RbN/k32Yb06q5oFmiMZ/iBirGdUFBM61Ne4PCCn7AoM0YHaT+8ZCrxQhaLYX1IfJiWBplmRf6hX7sV5nnuy/NK+fgIgVexT+gyyMlD+tUfYiV7EYgB6S/PBidtlSRUvI+19dItnHkHWLQPaPNDlA9L/EevbGs28cudd1SD5qSL+DulcyAjhyb8LX7Zy+J/0W2trj9PNIGzoktyehep3TD0i8ciEN0nVO24xMrGqQyjkXEqbunpaJTHziXEiDtDWnBY91LVliglQbdRXHQK85LebWAiUXkpW+aAdwtPMAZQ5LnjwbSIF43Dnna8iqvwzz3s8IkpDMt6bTkjTNcmSUTce3dZ/hZFutnnhekFppSVwRpUo63XLwLmfq9PZcIaWkdCHayi9Xk07eBZxT0g9NzD03SPF4Munce6brFBx505IlOKT3zt//eehYgXSuTm+1TwkkLTAQUrwVxZRHO3wSs8A+JpfP4watZTT1mjS5aC0jBkLV7OOn58Cjhn5ootagg5SURJMKSAWncYuo8a2oWpSfRsq3zAZiwcgxmTIbSHmjj2WLm1Soc9yYDv5uwBhgjrIn5UUpNY2oIq0YKQRSolQwfiymjSmvlkV5ESmvTOqIChUUUrwiVVCLlIQ+KLmSadRCdopgZNHhhW/VGtLegBItsYJ13Ly0YmyCkBJTxo/jUtr4cVRMYY+0JSLlk2kxit2zgEJaruANlu9ZQKokSticFzeVYdDd7bssE6RqfhmbU5btIQloRBw3lc+LIiukCjoEeYSCCRL2JIaC5Dn6pE5vtJCUQBcVoScRy7ckZkjSE0PyfFWXuPCkCdwZuBpk30pjqrBBiprLj31P8hz8lwlSfkUyiQWSPHCbNP6QtK3vuVU6SFGx0sojijJBKpjKTz8HSJ5LK0hfBhjLsxM2cRAGbkzyPPT8Bm6PtvU9t41Cuh5gbIbENnAXnikkT7fcP37LDun36Elg6xueByRDSi/jUzhbT0rFkeJVcwiQQm9QTZlCgBZqEU8/ASTPPjUkeXZKpxCxhQBRvHwamx2VZU0KtzAtS3ALdP3nDKTuVW0D2Rjg9gdYBioWq0vj4iyQWrGDZLHAlSrIC5g3WWCQPNEVwvI1vyLikCRxaEieN+8pIcnNjGPCjmzECZl5vHgVP/IRwP1jY5JFFeLoOJfELyiLo1+QwfxjkxbS08sEaWT6s4FAuhx1fQwaH0gH6t8vu5BsdQi+xsyFZC/wTcoapNwYQVJSaszn+RzTSaMP6ePoqrGMZl6nC5IpSh+lPtTHAVKekOYfsY5v62MAKR6dRnaDpqMOHon4CZ3B7y/JvR51VcZXBycvXEhEHf6HcyER9caFRKFLFZL7b0vspPw/DhcSSeDL8FxIBCl7TC4kkj7mXEhkXbmQyOpmXUhk3XDufwkia9/tSWTtWn+D4r9U/wezv+9xhkKl2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http://contenidos.ceoe.es/CEOE-EN/var/pool/images/media-file-1073-logo-asociaciones-ceoe-arag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61" y="1784185"/>
            <a:ext cx="1553318" cy="6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549" y="5190795"/>
            <a:ext cx="2490720" cy="870208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1103587" y="430924"/>
            <a:ext cx="10321158" cy="6064469"/>
          </a:xfrm>
          <a:prstGeom prst="roundRect">
            <a:avLst/>
          </a:prstGeom>
          <a:noFill/>
          <a:ln w="38100">
            <a:solidFill>
              <a:srgbClr val="00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0" y="135497"/>
            <a:ext cx="2464709" cy="106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7" y="5746576"/>
            <a:ext cx="2007476" cy="9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3377" y="772896"/>
            <a:ext cx="5807334" cy="903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8316" y="1903880"/>
            <a:ext cx="2471579" cy="14175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8359" y="3411770"/>
            <a:ext cx="1135430" cy="161859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9218" name="Picture 2" descr="http://www.emprender-en-aragon.es/img/paginas_dinamicas/19/pjea-later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28" y="2071094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átedra Empren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59" y="2125742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oncurso IDE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2" y="3634727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remio EmprendedorXX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14" y="5190795"/>
            <a:ext cx="24955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de semana persona emprendedor aragon 20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27" y="3231976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11 Rectángulo"/>
          <p:cNvSpPr/>
          <p:nvPr/>
        </p:nvSpPr>
        <p:spPr>
          <a:xfrm>
            <a:off x="2530420" y="2604541"/>
            <a:ext cx="7127875" cy="303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Emprendedores son aquellas personas (propietarias de empresas) que buscan </a:t>
            </a:r>
            <a:r>
              <a:rPr kumimoji="0" lang="es-ES" altLang="es-ES" sz="28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generar valor</a:t>
            </a: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 a través de la creación o expansión de </a:t>
            </a:r>
            <a:r>
              <a:rPr kumimoji="0" lang="es-ES" altLang="es-ES" sz="28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actividad económica</a:t>
            </a: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, identificando y explotando </a:t>
            </a:r>
            <a:r>
              <a:rPr kumimoji="0" lang="es-ES" altLang="es-ES" sz="2800" b="0" i="0" u="sng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nuevos productos, procesos o mercados</a:t>
            </a: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OCDE, 2009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63836" y="1698115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Sobre el Emprendimiento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5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25" y="0"/>
            <a:ext cx="2001993" cy="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0" y="220717"/>
            <a:ext cx="1145628" cy="5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6" y="163841"/>
            <a:ext cx="2009774" cy="5613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561951" y="1378442"/>
            <a:ext cx="7127875" cy="546100"/>
          </a:xfrm>
          <a:prstGeom prst="rect">
            <a:avLst/>
          </a:prstGeom>
          <a:solidFill>
            <a:srgbClr val="D1942C"/>
          </a:solidFill>
          <a:ln w="9525">
            <a:solidFill>
              <a:srgbClr val="D1942C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rgbClr val="003038"/>
                </a:solidFill>
                <a:effectLst/>
              </a:rPr>
              <a:t>Sobre el Emprendimiento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rgbClr val="003038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2370083" y="2200329"/>
            <a:ext cx="7515225" cy="4202113"/>
            <a:chOff x="652587" y="1493331"/>
            <a:chExt cx="8020421" cy="4635030"/>
          </a:xfrm>
        </p:grpSpPr>
        <p:pic>
          <p:nvPicPr>
            <p:cNvPr id="409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87" y="1493331"/>
              <a:ext cx="8020421" cy="463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1 Rectángulo"/>
            <p:cNvSpPr>
              <a:spLocks noChangeArrowheads="1"/>
            </p:cNvSpPr>
            <p:nvPr/>
          </p:nvSpPr>
          <p:spPr bwMode="auto">
            <a:xfrm>
              <a:off x="3902094" y="5678341"/>
              <a:ext cx="1616283" cy="4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ES" sz="2000" b="1" i="0" u="none" strike="noStrike" cap="none" normalizeH="0" baseline="0" smtClean="0">
                  <a:ln>
                    <a:noFill/>
                  </a:ln>
                  <a:solidFill>
                    <a:srgbClr val="161616"/>
                  </a:solidFill>
                  <a:effectLst/>
                  <a:latin typeface="Calibri" panose="020F0502020204030204" pitchFamily="34" charset="0"/>
                </a:rPr>
                <a:t>(Salas, 2010)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801EC-B7D3-42F3-ABD9-2610F66A93C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0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1253</Words>
  <Application>Microsoft Office PowerPoint</Application>
  <PresentationFormat>Panorámica</PresentationFormat>
  <Paragraphs>213</Paragraphs>
  <Slides>32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Blasco</dc:creator>
  <cp:lastModifiedBy>Pedro Pardo Garcia</cp:lastModifiedBy>
  <cp:revision>78</cp:revision>
  <dcterms:created xsi:type="dcterms:W3CDTF">2014-05-27T06:54:03Z</dcterms:created>
  <dcterms:modified xsi:type="dcterms:W3CDTF">2017-02-20T09:17:23Z</dcterms:modified>
</cp:coreProperties>
</file>